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6" r:id="rId7"/>
    <p:sldId id="265" r:id="rId8"/>
    <p:sldId id="267" r:id="rId9"/>
    <p:sldId id="268" r:id="rId10"/>
    <p:sldId id="269" r:id="rId11"/>
    <p:sldId id="271" r:id="rId12"/>
    <p:sldId id="272" r:id="rId13"/>
    <p:sldId id="276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6678-04AA-41CD-899C-3D505BD10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FA00DD-CA31-46CF-939A-0F8226DB5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14531-EE77-4A51-8CE8-2DC02AF9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E5A93-4DCA-4178-AC44-1BD330EA9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1A00F-DB39-4F9D-A9DB-B35895BD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0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EA0D9-94E1-4DDD-939B-571D1D6E0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37DB1-E823-4403-B75E-09FDCBA96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4F17A-F5C6-4292-8126-FA1E727B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246A4-9DAD-460D-B052-328FCF52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E696-2835-4736-AD2A-784542F19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7EB89A-C3EE-4284-B521-708743D995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6435-A19C-4AAC-9F88-A727D3268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CA9A3-264B-47B6-A18C-FDF24A3B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369B9-62F9-4DAE-B973-E0C00C8F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5431F-7DC9-4913-BEF1-B3E92FF7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74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rgbClr val="4472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576917"/>
            <a:ext cx="4994910" cy="4066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000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585E4-A2D4-4E01-AA21-3A519CC7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6A93-9BE5-4936-9883-4AD7572BF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24F15-6390-4001-B71D-BDA45C2A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E4D1-B380-4FEE-A773-4B235E20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DEF59-E149-4E11-9184-02AFBEE1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188C-429E-4856-9301-54855104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235322-44DF-42F5-9C62-DE0B0214B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A01F1-4D86-43BA-B663-908E2FD2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A34ED-2981-4F20-BF6B-9C065A27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CBB40-B728-495F-A2B3-8EB62E7A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9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8E15-F77C-4D27-B66F-BBDD6770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ED747-3C04-4737-987D-B24A2A385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31C30-DA97-4419-8826-B1B6C362D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77965C-6577-470C-8677-C913CA94F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20517-F96D-47D6-B20E-6C9791D3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3B335-5015-4DB6-9CF0-90182A9B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9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4171-132F-4B77-AAB2-AD229B28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F9F9F-CBBD-4D2B-AEBF-4F8AC19EE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146E8-06C3-4AA6-87CD-575412422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6C05A-80A1-437D-8BF6-FC5EEBE72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94361D-280B-46D9-899E-6DE0A8049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B782AE-4132-4F27-B6D4-3D25C575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78B57-2503-4CA1-AAEF-1E338E16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EBA12-A1DB-4EAA-9245-93825CCC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1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8AFC5-D6BC-4D08-8B27-D178686B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A4AEA-30AE-4201-90FE-18A045CD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C3BB0-FB8C-4183-B86B-D16245F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C1985-EB03-46D4-8BEA-774F06FF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23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67D452-38E8-422E-A657-406262D86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B6FAD8-D0CF-4D2B-BC5F-A6684FB3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D6DBA-BD9B-4C4E-8BB3-51D52AB0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6A51-8765-468B-80FD-E540FD6E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68C54-660B-4AEB-AF24-20253E2EE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92F31-290F-4AEF-9D47-E6395E0B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A4FF83-CA10-4C73-8084-81288DF1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C7F77-0D96-48FD-BA1F-1B762436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95A8F-4FA4-4B65-AA96-ADD663484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6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23DD-9BE5-40F2-9128-74C6C0DE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8DA5A-DA95-490B-8F6A-843362F68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4A6E5A-D046-4BE2-B55C-7BE2103CC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57D04-BA1E-40EB-B51E-F9D38C5A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537B9-BA82-4D18-83A0-56F6316C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D5AAF-79A3-4482-925F-520B6AD8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7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5B2721-A0B8-4374-944B-FE0C6011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2F89E-3272-4D6C-A692-41C3D922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3B9CD-6E12-4501-BE9B-07F4BD4AF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80C2D-A865-49C7-87DB-7CBB9E027738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522E8-7E59-4C0A-AFAF-30D41114E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DF71-F4C3-4C62-B7A6-A73BDEDE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80EE-E5CC-40BD-9B4F-81DEFC082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chealthliteracy.org/toolkit/tool5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Evwgu369Jw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74575" y="935567"/>
            <a:ext cx="2973586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00" b="0" spc="-65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3300" b="0" spc="-55" dirty="0">
                <a:solidFill>
                  <a:srgbClr val="FFFFFF"/>
                </a:solidFill>
                <a:latin typeface="Franklin Gothic Heavy"/>
                <a:cs typeface="Franklin Gothic Heavy"/>
              </a:rPr>
              <a:t>B</a:t>
            </a:r>
            <a:r>
              <a:rPr sz="3300" b="0" spc="-20" dirty="0">
                <a:solidFill>
                  <a:srgbClr val="FFFFFF"/>
                </a:solidFill>
                <a:latin typeface="Franklin Gothic Heavy"/>
                <a:cs typeface="Franklin Gothic Heavy"/>
              </a:rPr>
              <a:t>J</a:t>
            </a:r>
            <a:r>
              <a:rPr sz="3300" b="0" spc="-6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3300" b="0" spc="-5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3300" b="0" spc="-4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3300" b="0" spc="-15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3300" b="0" spc="-60" dirty="0">
                <a:solidFill>
                  <a:srgbClr val="FFFFFF"/>
                </a:solidFill>
                <a:latin typeface="Franklin Gothic Heavy"/>
                <a:cs typeface="Franklin Gothic Heavy"/>
              </a:rPr>
              <a:t>V</a:t>
            </a:r>
            <a:r>
              <a:rPr sz="3300" b="0" spc="-6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3300" b="0" spc="30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endParaRPr sz="3300" dirty="0">
              <a:latin typeface="Franklin Gothic Heavy"/>
              <a:cs typeface="Franklin Gothic 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3040" y="1627717"/>
            <a:ext cx="3677920" cy="373380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0665" marR="38100" indent="-228600">
              <a:lnSpc>
                <a:spcPct val="93500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Learn and </a:t>
            </a:r>
            <a:r>
              <a:rPr sz="2050" spc="40" dirty="0">
                <a:solidFill>
                  <a:srgbClr val="FFFFFF"/>
                </a:solidFill>
                <a:latin typeface="Calibri"/>
                <a:cs typeface="Calibri"/>
              </a:rPr>
              <a:t>practice </a:t>
            </a:r>
            <a:r>
              <a:rPr sz="2050" spc="55" dirty="0">
                <a:solidFill>
                  <a:srgbClr val="FFFFFF"/>
                </a:solidFill>
                <a:latin typeface="Calibri"/>
                <a:cs typeface="Calibri"/>
              </a:rPr>
              <a:t>techniques  </a:t>
            </a:r>
            <a:r>
              <a:rPr sz="2050" spc="20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50" spc="55" dirty="0">
                <a:solidFill>
                  <a:srgbClr val="FFFFFF"/>
                </a:solidFill>
                <a:latin typeface="Calibri"/>
                <a:cs typeface="Calibri"/>
              </a:rPr>
              <a:t>support communication  </a:t>
            </a:r>
            <a:r>
              <a:rPr sz="2050" spc="60" dirty="0">
                <a:solidFill>
                  <a:srgbClr val="FFFFFF"/>
                </a:solidFill>
                <a:latin typeface="Calibri"/>
                <a:cs typeface="Calibri"/>
              </a:rPr>
              <a:t>between 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Mentors</a:t>
            </a:r>
            <a:r>
              <a:rPr sz="205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6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050" dirty="0">
              <a:latin typeface="Calibri"/>
              <a:cs typeface="Calibri"/>
            </a:endParaRPr>
          </a:p>
          <a:p>
            <a:pPr marL="240665" marR="177165">
              <a:lnSpc>
                <a:spcPct val="93500"/>
              </a:lnSpc>
              <a:spcBef>
                <a:spcPts val="200"/>
              </a:spcBef>
            </a:pP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Apprentices, </a:t>
            </a:r>
            <a:r>
              <a:rPr sz="2050" spc="45" dirty="0">
                <a:solidFill>
                  <a:srgbClr val="FFFFFF"/>
                </a:solidFill>
                <a:latin typeface="Calibri"/>
                <a:cs typeface="Calibri"/>
              </a:rPr>
              <a:t>including </a:t>
            </a:r>
            <a:r>
              <a:rPr sz="2050" spc="55" dirty="0">
                <a:solidFill>
                  <a:srgbClr val="FFFFFF"/>
                </a:solidFill>
                <a:latin typeface="Calibri"/>
                <a:cs typeface="Calibri"/>
              </a:rPr>
              <a:t>chunk  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50" spc="55" dirty="0">
                <a:solidFill>
                  <a:srgbClr val="FFFFFF"/>
                </a:solidFill>
                <a:latin typeface="Calibri"/>
                <a:cs typeface="Calibri"/>
              </a:rPr>
              <a:t>check, </a:t>
            </a:r>
            <a:r>
              <a:rPr sz="2050" spc="40" dirty="0">
                <a:solidFill>
                  <a:srgbClr val="FFFFFF"/>
                </a:solidFill>
                <a:latin typeface="Calibri"/>
                <a:cs typeface="Calibri"/>
              </a:rPr>
              <a:t>Teach-back, </a:t>
            </a:r>
            <a:r>
              <a:rPr sz="2050" spc="6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050" spc="40" dirty="0">
                <a:solidFill>
                  <a:srgbClr val="FFFFFF"/>
                </a:solidFill>
                <a:latin typeface="Calibri"/>
                <a:cs typeface="Calibri"/>
              </a:rPr>
              <a:t>reflective</a:t>
            </a:r>
            <a:r>
              <a:rPr sz="205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Calibri"/>
                <a:cs typeface="Calibri"/>
              </a:rPr>
              <a:t>listening</a:t>
            </a:r>
            <a:endParaRPr sz="2050" dirty="0">
              <a:latin typeface="Calibri"/>
              <a:cs typeface="Calibri"/>
            </a:endParaRPr>
          </a:p>
          <a:p>
            <a:pPr marL="240665" marR="5080" indent="-228600">
              <a:lnSpc>
                <a:spcPct val="101600"/>
              </a:lnSpc>
              <a:spcBef>
                <a:spcPts val="4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50" spc="65" dirty="0">
                <a:solidFill>
                  <a:srgbClr val="FFFFFF"/>
                </a:solidFill>
                <a:latin typeface="Calibri"/>
                <a:cs typeface="Calibri"/>
              </a:rPr>
              <a:t>Become </a:t>
            </a:r>
            <a:r>
              <a:rPr sz="2050" spc="40" dirty="0">
                <a:solidFill>
                  <a:srgbClr val="FFFFFF"/>
                </a:solidFill>
                <a:latin typeface="Calibri"/>
                <a:cs typeface="Calibri"/>
              </a:rPr>
              <a:t>familiar 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with  </a:t>
            </a:r>
            <a:r>
              <a:rPr sz="2050" spc="45" dirty="0">
                <a:solidFill>
                  <a:srgbClr val="FFFFFF"/>
                </a:solidFill>
                <a:latin typeface="Calibri"/>
                <a:cs typeface="Calibri"/>
              </a:rPr>
              <a:t>principles </a:t>
            </a:r>
            <a:r>
              <a:rPr sz="2050" spc="40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050" spc="45" dirty="0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r>
              <a:rPr sz="205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endParaRPr sz="2050" dirty="0">
              <a:latin typeface="Calibri"/>
              <a:cs typeface="Calibri"/>
            </a:endParaRPr>
          </a:p>
          <a:p>
            <a:pPr marL="240665" marR="123189" indent="-228600">
              <a:lnSpc>
                <a:spcPct val="1016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50" spc="45" dirty="0">
                <a:solidFill>
                  <a:srgbClr val="FFFFFF"/>
                </a:solidFill>
                <a:latin typeface="Calibri"/>
                <a:cs typeface="Calibri"/>
              </a:rPr>
              <a:t>Solve </a:t>
            </a:r>
            <a:r>
              <a:rPr sz="2050" spc="55" dirty="0">
                <a:solidFill>
                  <a:srgbClr val="FFFFFF"/>
                </a:solidFill>
                <a:latin typeface="Calibri"/>
                <a:cs typeface="Calibri"/>
              </a:rPr>
              <a:t>problems 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with  Apprentices’ behavior</a:t>
            </a:r>
            <a:r>
              <a:rPr sz="20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5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050" dirty="0">
              <a:latin typeface="Calibri"/>
              <a:cs typeface="Calibri"/>
            </a:endParaRPr>
          </a:p>
          <a:p>
            <a:pPr marL="240665" marR="123189">
              <a:lnSpc>
                <a:spcPts val="2100"/>
              </a:lnSpc>
              <a:spcBef>
                <a:spcPts val="409"/>
              </a:spcBef>
            </a:pPr>
            <a:r>
              <a:rPr sz="2050" spc="55" dirty="0">
                <a:solidFill>
                  <a:srgbClr val="FFFFFF"/>
                </a:solidFill>
                <a:latin typeface="Calibri"/>
                <a:cs typeface="Calibri"/>
              </a:rPr>
              <a:t>understanding, </a:t>
            </a:r>
            <a:r>
              <a:rPr sz="2050" spc="45" dirty="0">
                <a:solidFill>
                  <a:srgbClr val="FFFFFF"/>
                </a:solidFill>
                <a:latin typeface="Calibri"/>
                <a:cs typeface="Calibri"/>
              </a:rPr>
              <a:t>using feeback  </a:t>
            </a:r>
            <a:r>
              <a:rPr sz="2050" spc="35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2050" spc="1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050" spc="45" dirty="0">
                <a:solidFill>
                  <a:srgbClr val="FFFFFF"/>
                </a:solidFill>
                <a:latin typeface="Calibri"/>
                <a:cs typeface="Calibri"/>
              </a:rPr>
              <a:t>tool </a:t>
            </a:r>
            <a:r>
              <a:rPr sz="2050" spc="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05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50" spc="60" dirty="0">
                <a:solidFill>
                  <a:srgbClr val="FFFFFF"/>
                </a:solidFill>
                <a:latin typeface="Calibri"/>
                <a:cs typeface="Calibri"/>
              </a:rPr>
              <a:t>improvement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131" y="3235325"/>
            <a:ext cx="3999959" cy="1792157"/>
          </a:xfrm>
          <a:prstGeom prst="rect">
            <a:avLst/>
          </a:prstGeom>
        </p:spPr>
        <p:txBody>
          <a:bodyPr vert="horz" wrap="square" lIns="0" tIns="314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75"/>
              </a:spcBef>
            </a:pPr>
            <a:r>
              <a:rPr lang="en-US" sz="6250" b="1" spc="-20" dirty="0" smtClean="0">
                <a:solidFill>
                  <a:srgbClr val="FFFFFF"/>
                </a:solidFill>
                <a:latin typeface="Calibri"/>
                <a:cs typeface="Calibri"/>
              </a:rPr>
              <a:t>Module </a:t>
            </a:r>
            <a:r>
              <a:rPr sz="6250" b="1" spc="-35" dirty="0" smtClean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6250" b="1" spc="-3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62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500" b="1" spc="-55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5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85" dirty="0">
                <a:solidFill>
                  <a:srgbClr val="FFFFFF"/>
                </a:solidFill>
                <a:latin typeface="Calibri"/>
                <a:cs typeface="Calibri"/>
              </a:rPr>
              <a:t>Tools</a:t>
            </a:r>
            <a:endParaRPr sz="2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0442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846667"/>
            <a:ext cx="9949180" cy="9525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790"/>
              </a:spcBef>
            </a:pPr>
            <a:r>
              <a:rPr sz="3300" b="0" spc="-45" dirty="0">
                <a:solidFill>
                  <a:srgbClr val="000000"/>
                </a:solidFill>
                <a:latin typeface="Calibri Light"/>
                <a:cs typeface="Calibri Light"/>
              </a:rPr>
              <a:t>When </a:t>
            </a:r>
            <a:r>
              <a:rPr sz="3300" b="0" spc="-40" dirty="0">
                <a:solidFill>
                  <a:srgbClr val="000000"/>
                </a:solidFill>
                <a:latin typeface="Calibri Light"/>
                <a:cs typeface="Calibri Light"/>
              </a:rPr>
              <a:t>you are listening </a:t>
            </a:r>
            <a:r>
              <a:rPr sz="3300" b="0" spc="-60" dirty="0">
                <a:solidFill>
                  <a:srgbClr val="000000"/>
                </a:solidFill>
                <a:latin typeface="Calibri Light"/>
                <a:cs typeface="Calibri Light"/>
              </a:rPr>
              <a:t>reflectively, </a:t>
            </a:r>
            <a:r>
              <a:rPr sz="3300" b="0" spc="-40" dirty="0">
                <a:solidFill>
                  <a:srgbClr val="000000"/>
                </a:solidFill>
                <a:latin typeface="Calibri Light"/>
                <a:cs typeface="Calibri Light"/>
              </a:rPr>
              <a:t>you are </a:t>
            </a:r>
            <a:r>
              <a:rPr sz="3300" b="0" spc="-30" dirty="0">
                <a:solidFill>
                  <a:srgbClr val="000000"/>
                </a:solidFill>
                <a:latin typeface="Calibri Light"/>
                <a:cs typeface="Calibri Light"/>
              </a:rPr>
              <a:t>able to </a:t>
            </a:r>
            <a:r>
              <a:rPr sz="3300" b="0" spc="-25" dirty="0">
                <a:solidFill>
                  <a:srgbClr val="000000"/>
                </a:solidFill>
                <a:latin typeface="Calibri Light"/>
                <a:cs typeface="Calibri Light"/>
              </a:rPr>
              <a:t>let </a:t>
            </a:r>
            <a:r>
              <a:rPr sz="3300" b="0" spc="-30" dirty="0">
                <a:solidFill>
                  <a:srgbClr val="000000"/>
                </a:solidFill>
                <a:latin typeface="Calibri Light"/>
                <a:cs typeface="Calibri Light"/>
              </a:rPr>
              <a:t>the  </a:t>
            </a:r>
            <a:r>
              <a:rPr sz="3300" b="0" spc="-40" dirty="0">
                <a:solidFill>
                  <a:srgbClr val="000000"/>
                </a:solidFill>
                <a:latin typeface="Calibri Light"/>
                <a:cs typeface="Calibri Light"/>
              </a:rPr>
              <a:t>other </a:t>
            </a:r>
            <a:r>
              <a:rPr sz="3300" b="0" spc="-50" dirty="0">
                <a:solidFill>
                  <a:srgbClr val="000000"/>
                </a:solidFill>
                <a:latin typeface="Calibri Light"/>
                <a:cs typeface="Calibri Light"/>
              </a:rPr>
              <a:t>person </a:t>
            </a:r>
            <a:r>
              <a:rPr sz="3300" b="0" spc="-40" dirty="0">
                <a:solidFill>
                  <a:srgbClr val="000000"/>
                </a:solidFill>
                <a:latin typeface="Calibri Light"/>
                <a:cs typeface="Calibri Light"/>
              </a:rPr>
              <a:t>know you </a:t>
            </a:r>
            <a:r>
              <a:rPr sz="3300" b="0" spc="-55" dirty="0">
                <a:solidFill>
                  <a:srgbClr val="000000"/>
                </a:solidFill>
                <a:latin typeface="Calibri Light"/>
                <a:cs typeface="Calibri Light"/>
              </a:rPr>
              <a:t>have </a:t>
            </a:r>
            <a:r>
              <a:rPr sz="3300" b="0" spc="-45" dirty="0">
                <a:solidFill>
                  <a:srgbClr val="000000"/>
                </a:solidFill>
                <a:latin typeface="Calibri Light"/>
                <a:cs typeface="Calibri Light"/>
              </a:rPr>
              <a:t>absorbed </a:t>
            </a:r>
            <a:r>
              <a:rPr sz="3300" b="0" spc="-30" dirty="0">
                <a:solidFill>
                  <a:srgbClr val="000000"/>
                </a:solidFill>
                <a:latin typeface="Calibri Light"/>
                <a:cs typeface="Calibri Light"/>
              </a:rPr>
              <a:t>their main </a:t>
            </a:r>
            <a:r>
              <a:rPr sz="3300" b="0" spc="-40" dirty="0">
                <a:solidFill>
                  <a:srgbClr val="000000"/>
                </a:solidFill>
                <a:latin typeface="Calibri Light"/>
                <a:cs typeface="Calibri Light"/>
              </a:rPr>
              <a:t>points</a:t>
            </a:r>
            <a:r>
              <a:rPr sz="3300" b="0" spc="-42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3300" b="0" spc="-35" dirty="0">
                <a:solidFill>
                  <a:srgbClr val="000000"/>
                </a:solidFill>
                <a:latin typeface="Calibri Light"/>
                <a:cs typeface="Calibri Light"/>
              </a:rPr>
              <a:t>by…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7256" y="2156882"/>
            <a:ext cx="9602470" cy="35306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14"/>
              </a:spcBef>
              <a:buFont typeface="Arial"/>
              <a:buChar char="•"/>
              <a:tabLst>
                <a:tab pos="241300" algn="l"/>
              </a:tabLst>
            </a:pPr>
            <a:r>
              <a:rPr sz="2900" b="1" spc="30" dirty="0">
                <a:latin typeface="Calibri"/>
                <a:cs typeface="Calibri"/>
              </a:rPr>
              <a:t>Repeating</a:t>
            </a:r>
            <a:r>
              <a:rPr sz="2900" spc="30" dirty="0">
                <a:latin typeface="Calibri"/>
                <a:cs typeface="Calibri"/>
              </a:rPr>
              <a:t>: </a:t>
            </a:r>
            <a:r>
              <a:rPr sz="2900" spc="25" dirty="0">
                <a:latin typeface="Calibri"/>
                <a:cs typeface="Calibri"/>
              </a:rPr>
              <a:t>Repeat </a:t>
            </a:r>
            <a:r>
              <a:rPr sz="2900" spc="35" dirty="0">
                <a:latin typeface="Calibri"/>
                <a:cs typeface="Calibri"/>
              </a:rPr>
              <a:t>back, </a:t>
            </a:r>
            <a:r>
              <a:rPr sz="2900" spc="25" dirty="0">
                <a:latin typeface="Calibri"/>
                <a:cs typeface="Calibri"/>
              </a:rPr>
              <a:t>word </a:t>
            </a:r>
            <a:r>
              <a:rPr sz="2900" spc="5" dirty="0">
                <a:latin typeface="Calibri"/>
                <a:cs typeface="Calibri"/>
              </a:rPr>
              <a:t>for </a:t>
            </a:r>
            <a:r>
              <a:rPr sz="2900" spc="25" dirty="0">
                <a:latin typeface="Calibri"/>
                <a:cs typeface="Calibri"/>
              </a:rPr>
              <a:t>word, </a:t>
            </a:r>
            <a:r>
              <a:rPr sz="2900" spc="35" dirty="0">
                <a:latin typeface="Calibri"/>
                <a:cs typeface="Calibri"/>
              </a:rPr>
              <a:t>what </a:t>
            </a:r>
            <a:r>
              <a:rPr sz="2900" spc="25" dirty="0">
                <a:latin typeface="Calibri"/>
                <a:cs typeface="Calibri"/>
              </a:rPr>
              <a:t>you </a:t>
            </a:r>
            <a:r>
              <a:rPr sz="2900" spc="15" dirty="0">
                <a:latin typeface="Calibri"/>
                <a:cs typeface="Calibri"/>
              </a:rPr>
              <a:t>just</a:t>
            </a:r>
            <a:r>
              <a:rPr sz="2900" spc="225" dirty="0">
                <a:latin typeface="Calibri"/>
                <a:cs typeface="Calibri"/>
              </a:rPr>
              <a:t> </a:t>
            </a:r>
            <a:r>
              <a:rPr sz="2900" spc="25" dirty="0">
                <a:latin typeface="Calibri"/>
                <a:cs typeface="Calibri"/>
              </a:rPr>
              <a:t>heard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240665" marR="451484" indent="-228600">
              <a:lnSpc>
                <a:spcPts val="34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900" b="1" spc="30" dirty="0">
                <a:latin typeface="Calibri"/>
                <a:cs typeface="Calibri"/>
              </a:rPr>
              <a:t>Rephrasing</a:t>
            </a:r>
            <a:r>
              <a:rPr sz="2900" spc="30" dirty="0">
                <a:latin typeface="Calibri"/>
                <a:cs typeface="Calibri"/>
              </a:rPr>
              <a:t>: </a:t>
            </a:r>
            <a:r>
              <a:rPr sz="2900" spc="25" dirty="0">
                <a:latin typeface="Calibri"/>
                <a:cs typeface="Calibri"/>
              </a:rPr>
              <a:t>Repeat </a:t>
            </a:r>
            <a:r>
              <a:rPr sz="2900" spc="35" dirty="0">
                <a:latin typeface="Calibri"/>
                <a:cs typeface="Calibri"/>
              </a:rPr>
              <a:t>back what </a:t>
            </a:r>
            <a:r>
              <a:rPr sz="2900" spc="25" dirty="0">
                <a:latin typeface="Calibri"/>
                <a:cs typeface="Calibri"/>
              </a:rPr>
              <a:t>you </a:t>
            </a:r>
            <a:r>
              <a:rPr sz="2900" spc="15" dirty="0">
                <a:latin typeface="Calibri"/>
                <a:cs typeface="Calibri"/>
              </a:rPr>
              <a:t>just </a:t>
            </a:r>
            <a:r>
              <a:rPr sz="2900" spc="25" dirty="0">
                <a:latin typeface="Calibri"/>
                <a:cs typeface="Calibri"/>
              </a:rPr>
              <a:t>heard </a:t>
            </a:r>
            <a:r>
              <a:rPr sz="2900" spc="10" dirty="0">
                <a:latin typeface="Calibri"/>
                <a:cs typeface="Calibri"/>
              </a:rPr>
              <a:t>in </a:t>
            </a:r>
            <a:r>
              <a:rPr sz="2900" spc="30" dirty="0">
                <a:latin typeface="Calibri"/>
                <a:cs typeface="Calibri"/>
              </a:rPr>
              <a:t>your </a:t>
            </a:r>
            <a:r>
              <a:rPr sz="2900" spc="40" dirty="0">
                <a:latin typeface="Calibri"/>
                <a:cs typeface="Calibri"/>
              </a:rPr>
              <a:t>own  </a:t>
            </a:r>
            <a:r>
              <a:rPr sz="2900" spc="30" dirty="0">
                <a:latin typeface="Calibri"/>
                <a:cs typeface="Calibri"/>
              </a:rPr>
              <a:t>words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240665" marR="5080" indent="-228600">
              <a:lnSpc>
                <a:spcPct val="89100"/>
              </a:lnSpc>
              <a:buFont typeface="Arial"/>
              <a:buChar char="•"/>
              <a:tabLst>
                <a:tab pos="241300" algn="l"/>
              </a:tabLst>
            </a:pPr>
            <a:r>
              <a:rPr sz="2900" b="1" spc="25" dirty="0">
                <a:latin typeface="Calibri"/>
                <a:cs typeface="Calibri"/>
              </a:rPr>
              <a:t>Reflecting feelings </a:t>
            </a:r>
            <a:r>
              <a:rPr sz="2900" b="1" spc="30" dirty="0">
                <a:latin typeface="Calibri"/>
                <a:cs typeface="Calibri"/>
              </a:rPr>
              <a:t>and </a:t>
            </a:r>
            <a:r>
              <a:rPr sz="2900" b="1" spc="40" dirty="0">
                <a:latin typeface="Calibri"/>
                <a:cs typeface="Calibri"/>
              </a:rPr>
              <a:t>meanings</a:t>
            </a:r>
            <a:r>
              <a:rPr sz="2900" spc="40" dirty="0">
                <a:latin typeface="Calibri"/>
                <a:cs typeface="Calibri"/>
              </a:rPr>
              <a:t>: </a:t>
            </a:r>
            <a:r>
              <a:rPr sz="2900" spc="15" dirty="0">
                <a:latin typeface="Calibri"/>
                <a:cs typeface="Calibri"/>
              </a:rPr>
              <a:t>Listen </a:t>
            </a:r>
            <a:r>
              <a:rPr sz="2900" spc="30" dirty="0">
                <a:latin typeface="Calibri"/>
                <a:cs typeface="Calibri"/>
              </a:rPr>
              <a:t>closely </a:t>
            </a:r>
            <a:r>
              <a:rPr sz="2900" dirty="0">
                <a:latin typeface="Calibri"/>
                <a:cs typeface="Calibri"/>
              </a:rPr>
              <a:t>to </a:t>
            </a:r>
            <a:r>
              <a:rPr sz="2900" spc="25" dirty="0">
                <a:latin typeface="Calibri"/>
                <a:cs typeface="Calibri"/>
              </a:rPr>
              <a:t>the </a:t>
            </a:r>
            <a:r>
              <a:rPr sz="2900" spc="35" dirty="0">
                <a:latin typeface="Calibri"/>
                <a:cs typeface="Calibri"/>
              </a:rPr>
              <a:t>other  </a:t>
            </a:r>
            <a:r>
              <a:rPr sz="2900" spc="25" dirty="0">
                <a:latin typeface="Calibri"/>
                <a:cs typeface="Calibri"/>
              </a:rPr>
              <a:t>person </a:t>
            </a:r>
            <a:r>
              <a:rPr sz="2900" spc="35" dirty="0">
                <a:latin typeface="Calibri"/>
                <a:cs typeface="Calibri"/>
              </a:rPr>
              <a:t>and </a:t>
            </a:r>
            <a:r>
              <a:rPr sz="2900" spc="15" dirty="0">
                <a:latin typeface="Calibri"/>
                <a:cs typeface="Calibri"/>
              </a:rPr>
              <a:t>reflect </a:t>
            </a:r>
            <a:r>
              <a:rPr sz="2900" spc="25" dirty="0">
                <a:latin typeface="Calibri"/>
                <a:cs typeface="Calibri"/>
              </a:rPr>
              <a:t>the </a:t>
            </a:r>
            <a:r>
              <a:rPr sz="2900" spc="20" dirty="0">
                <a:latin typeface="Calibri"/>
                <a:cs typeface="Calibri"/>
              </a:rPr>
              <a:t>content </a:t>
            </a:r>
            <a:r>
              <a:rPr sz="2900" spc="25" dirty="0">
                <a:latin typeface="Calibri"/>
                <a:cs typeface="Calibri"/>
              </a:rPr>
              <a:t>of their </a:t>
            </a:r>
            <a:r>
              <a:rPr sz="2900" spc="35" dirty="0">
                <a:latin typeface="Calibri"/>
                <a:cs typeface="Calibri"/>
              </a:rPr>
              <a:t>message </a:t>
            </a:r>
            <a:r>
              <a:rPr sz="2900" spc="25" dirty="0">
                <a:latin typeface="Calibri"/>
                <a:cs typeface="Calibri"/>
              </a:rPr>
              <a:t>as well as  their </a:t>
            </a:r>
            <a:r>
              <a:rPr sz="2900" spc="40" dirty="0">
                <a:latin typeface="Calibri"/>
                <a:cs typeface="Calibri"/>
              </a:rPr>
              <a:t>emotional </a:t>
            </a:r>
            <a:r>
              <a:rPr sz="2900" dirty="0">
                <a:latin typeface="Calibri"/>
                <a:cs typeface="Calibri"/>
              </a:rPr>
              <a:t>state </a:t>
            </a:r>
            <a:r>
              <a:rPr sz="2900" spc="10" dirty="0">
                <a:latin typeface="Calibri"/>
                <a:cs typeface="Calibri"/>
              </a:rPr>
              <a:t>in </a:t>
            </a:r>
            <a:r>
              <a:rPr sz="2900" spc="30" dirty="0">
                <a:latin typeface="Calibri"/>
                <a:cs typeface="Calibri"/>
              </a:rPr>
              <a:t>your </a:t>
            </a:r>
            <a:r>
              <a:rPr sz="2900" spc="40" dirty="0">
                <a:latin typeface="Calibri"/>
                <a:cs typeface="Calibri"/>
              </a:rPr>
              <a:t>own</a:t>
            </a:r>
            <a:r>
              <a:rPr sz="2900" spc="195" dirty="0">
                <a:latin typeface="Calibri"/>
                <a:cs typeface="Calibri"/>
              </a:rPr>
              <a:t> </a:t>
            </a:r>
            <a:r>
              <a:rPr sz="2900" spc="30" dirty="0">
                <a:latin typeface="Calibri"/>
                <a:cs typeface="Calibri"/>
              </a:rPr>
              <a:t>words</a:t>
            </a:r>
            <a:endParaRPr sz="2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23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680"/>
              </a:spcBef>
            </a:pPr>
            <a:r>
              <a:rPr spc="-80" dirty="0"/>
              <a:t>Points </a:t>
            </a:r>
            <a:r>
              <a:rPr spc="-45" dirty="0"/>
              <a:t>to </a:t>
            </a:r>
            <a:r>
              <a:rPr spc="-95" dirty="0"/>
              <a:t>Remember </a:t>
            </a:r>
            <a:r>
              <a:rPr spc="-70" dirty="0"/>
              <a:t>when</a:t>
            </a:r>
            <a:r>
              <a:rPr spc="-245" dirty="0"/>
              <a:t> </a:t>
            </a:r>
            <a:r>
              <a:rPr spc="-70" dirty="0"/>
              <a:t>Listening  Reflectively: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1047" y="2055282"/>
            <a:ext cx="9338945" cy="34925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0665" marR="132080" indent="-228600">
              <a:lnSpc>
                <a:spcPts val="33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900" spc="-55" dirty="0">
                <a:latin typeface="Calibri"/>
                <a:cs typeface="Calibri"/>
              </a:rPr>
              <a:t>Requires </a:t>
            </a:r>
            <a:r>
              <a:rPr sz="2900" spc="-30" dirty="0">
                <a:latin typeface="Calibri"/>
                <a:cs typeface="Calibri"/>
              </a:rPr>
              <a:t>fully </a:t>
            </a:r>
            <a:r>
              <a:rPr sz="2900" spc="-45" dirty="0">
                <a:latin typeface="Calibri"/>
                <a:cs typeface="Calibri"/>
              </a:rPr>
              <a:t>listening </a:t>
            </a:r>
            <a:r>
              <a:rPr sz="2900" spc="-30" dirty="0">
                <a:latin typeface="Calibri"/>
                <a:cs typeface="Calibri"/>
              </a:rPr>
              <a:t>to the </a:t>
            </a:r>
            <a:r>
              <a:rPr sz="2900" spc="-50" dirty="0">
                <a:latin typeface="Calibri"/>
                <a:cs typeface="Calibri"/>
              </a:rPr>
              <a:t>person </a:t>
            </a:r>
            <a:r>
              <a:rPr sz="2900" spc="-35" dirty="0">
                <a:latin typeface="Calibri"/>
                <a:cs typeface="Calibri"/>
              </a:rPr>
              <a:t>with </a:t>
            </a:r>
            <a:r>
              <a:rPr sz="2900" spc="-50" dirty="0">
                <a:latin typeface="Calibri"/>
                <a:cs typeface="Calibri"/>
              </a:rPr>
              <a:t>your presence,</a:t>
            </a:r>
            <a:r>
              <a:rPr sz="2900" spc="-265" dirty="0">
                <a:latin typeface="Calibri"/>
                <a:cs typeface="Calibri"/>
              </a:rPr>
              <a:t> </a:t>
            </a:r>
            <a:r>
              <a:rPr sz="2900" spc="-50" dirty="0">
                <a:latin typeface="Calibri"/>
                <a:cs typeface="Calibri"/>
              </a:rPr>
              <a:t>your  ears, </a:t>
            </a:r>
            <a:r>
              <a:rPr sz="2900" spc="-45" dirty="0">
                <a:latin typeface="Calibri"/>
                <a:cs typeface="Calibri"/>
              </a:rPr>
              <a:t>mind, </a:t>
            </a:r>
            <a:r>
              <a:rPr sz="2900" spc="-55" dirty="0">
                <a:latin typeface="Calibri"/>
                <a:cs typeface="Calibri"/>
              </a:rPr>
              <a:t>eyes, </a:t>
            </a:r>
            <a:r>
              <a:rPr sz="2900" spc="-35" dirty="0">
                <a:latin typeface="Calibri"/>
                <a:cs typeface="Calibri"/>
              </a:rPr>
              <a:t>and</a:t>
            </a:r>
            <a:r>
              <a:rPr sz="2900" spc="-85" dirty="0">
                <a:latin typeface="Calibri"/>
                <a:cs typeface="Calibri"/>
              </a:rPr>
              <a:t> </a:t>
            </a:r>
            <a:r>
              <a:rPr sz="2900" spc="-40" dirty="0">
                <a:latin typeface="Calibri"/>
                <a:cs typeface="Calibri"/>
              </a:rPr>
              <a:t>heart</a:t>
            </a:r>
            <a:endParaRPr sz="2900">
              <a:latin typeface="Calibri"/>
              <a:cs typeface="Calibri"/>
            </a:endParaRPr>
          </a:p>
          <a:p>
            <a:pPr marL="240665" marR="1510030" indent="-228600">
              <a:lnSpc>
                <a:spcPts val="2900"/>
              </a:lnSpc>
              <a:spcBef>
                <a:spcPts val="819"/>
              </a:spcBef>
              <a:buFont typeface="Arial"/>
              <a:buChar char="•"/>
              <a:tabLst>
                <a:tab pos="241300" algn="l"/>
              </a:tabLst>
            </a:pPr>
            <a:r>
              <a:rPr sz="2900" spc="-50" dirty="0">
                <a:latin typeface="Calibri"/>
                <a:cs typeface="Calibri"/>
              </a:rPr>
              <a:t>Allows </a:t>
            </a:r>
            <a:r>
              <a:rPr sz="2900" spc="-30" dirty="0">
                <a:latin typeface="Calibri"/>
                <a:cs typeface="Calibri"/>
              </a:rPr>
              <a:t>the </a:t>
            </a:r>
            <a:r>
              <a:rPr sz="2900" spc="-60" dirty="0">
                <a:latin typeface="Calibri"/>
                <a:cs typeface="Calibri"/>
              </a:rPr>
              <a:t>speaker </a:t>
            </a:r>
            <a:r>
              <a:rPr sz="2900" spc="-30" dirty="0">
                <a:latin typeface="Calibri"/>
                <a:cs typeface="Calibri"/>
              </a:rPr>
              <a:t>to </a:t>
            </a:r>
            <a:r>
              <a:rPr sz="2900" spc="-55" dirty="0">
                <a:latin typeface="Calibri"/>
                <a:cs typeface="Calibri"/>
              </a:rPr>
              <a:t>express </a:t>
            </a:r>
            <a:r>
              <a:rPr sz="2900" spc="-25" dirty="0">
                <a:latin typeface="Calibri"/>
                <a:cs typeface="Calibri"/>
              </a:rPr>
              <a:t>him </a:t>
            </a:r>
            <a:r>
              <a:rPr sz="2900" spc="-30" dirty="0">
                <a:latin typeface="Calibri"/>
                <a:cs typeface="Calibri"/>
              </a:rPr>
              <a:t>or </a:t>
            </a:r>
            <a:r>
              <a:rPr sz="2900" spc="-45" dirty="0">
                <a:latin typeface="Calibri"/>
                <a:cs typeface="Calibri"/>
              </a:rPr>
              <a:t>herself</a:t>
            </a:r>
            <a:r>
              <a:rPr sz="2900" spc="-305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without  interruption</a:t>
            </a:r>
            <a:endParaRPr sz="2900">
              <a:latin typeface="Calibri"/>
              <a:cs typeface="Calibri"/>
            </a:endParaRPr>
          </a:p>
          <a:p>
            <a:pPr marL="240665" marR="5080" indent="-228600">
              <a:lnSpc>
                <a:spcPts val="2900"/>
              </a:lnSpc>
              <a:spcBef>
                <a:spcPts val="1300"/>
              </a:spcBef>
              <a:buFont typeface="Arial"/>
              <a:buChar char="•"/>
              <a:tabLst>
                <a:tab pos="241300" algn="l"/>
                <a:tab pos="6442075" algn="l"/>
              </a:tabLst>
            </a:pPr>
            <a:r>
              <a:rPr sz="2900" spc="-60" dirty="0">
                <a:latin typeface="Calibri"/>
                <a:cs typeface="Calibri"/>
              </a:rPr>
              <a:t>Keeps </a:t>
            </a:r>
            <a:r>
              <a:rPr sz="2900" spc="-50" dirty="0">
                <a:latin typeface="Calibri"/>
                <a:cs typeface="Calibri"/>
              </a:rPr>
              <a:t>your focus </a:t>
            </a:r>
            <a:r>
              <a:rPr sz="2900" spc="-25" dirty="0">
                <a:latin typeface="Calibri"/>
                <a:cs typeface="Calibri"/>
              </a:rPr>
              <a:t>on </a:t>
            </a:r>
            <a:r>
              <a:rPr sz="2900" spc="-30" dirty="0">
                <a:latin typeface="Calibri"/>
                <a:cs typeface="Calibri"/>
              </a:rPr>
              <a:t>the </a:t>
            </a:r>
            <a:r>
              <a:rPr sz="2900" spc="-55" dirty="0">
                <a:latin typeface="Calibri"/>
                <a:cs typeface="Calibri"/>
              </a:rPr>
              <a:t>what </a:t>
            </a:r>
            <a:r>
              <a:rPr sz="2900" spc="-30" dirty="0">
                <a:latin typeface="Calibri"/>
                <a:cs typeface="Calibri"/>
              </a:rPr>
              <a:t>the </a:t>
            </a:r>
            <a:r>
              <a:rPr sz="2900" spc="-45" dirty="0">
                <a:latin typeface="Calibri"/>
                <a:cs typeface="Calibri"/>
              </a:rPr>
              <a:t>listener </a:t>
            </a:r>
            <a:r>
              <a:rPr sz="2900" spc="-15" dirty="0">
                <a:latin typeface="Calibri"/>
                <a:cs typeface="Calibri"/>
              </a:rPr>
              <a:t>is </a:t>
            </a:r>
            <a:r>
              <a:rPr sz="2900" spc="-45" dirty="0">
                <a:latin typeface="Calibri"/>
                <a:cs typeface="Calibri"/>
              </a:rPr>
              <a:t>saying, </a:t>
            </a:r>
            <a:r>
              <a:rPr sz="2900" spc="-55" dirty="0">
                <a:latin typeface="Calibri"/>
                <a:cs typeface="Calibri"/>
              </a:rPr>
              <a:t>rather</a:t>
            </a:r>
            <a:r>
              <a:rPr sz="2900" spc="-275" dirty="0">
                <a:latin typeface="Calibri"/>
                <a:cs typeface="Calibri"/>
              </a:rPr>
              <a:t> </a:t>
            </a:r>
            <a:r>
              <a:rPr sz="2900" spc="-35" dirty="0">
                <a:latin typeface="Calibri"/>
                <a:cs typeface="Calibri"/>
              </a:rPr>
              <a:t>than  </a:t>
            </a:r>
            <a:r>
              <a:rPr sz="2900" spc="-55" dirty="0">
                <a:latin typeface="Calibri"/>
                <a:cs typeface="Calibri"/>
              </a:rPr>
              <a:t>what </a:t>
            </a:r>
            <a:r>
              <a:rPr sz="2900" spc="-50" dirty="0">
                <a:latin typeface="Calibri"/>
                <a:cs typeface="Calibri"/>
              </a:rPr>
              <a:t>your </a:t>
            </a:r>
            <a:r>
              <a:rPr sz="2900" spc="-45" dirty="0">
                <a:latin typeface="Calibri"/>
                <a:cs typeface="Calibri"/>
              </a:rPr>
              <a:t>response </a:t>
            </a:r>
            <a:r>
              <a:rPr sz="2900" spc="-35" dirty="0">
                <a:latin typeface="Calibri"/>
                <a:cs typeface="Calibri"/>
              </a:rPr>
              <a:t>will </a:t>
            </a:r>
            <a:r>
              <a:rPr sz="2900" spc="-25" dirty="0">
                <a:latin typeface="Calibri"/>
                <a:cs typeface="Calibri"/>
              </a:rPr>
              <a:t>be </a:t>
            </a:r>
            <a:r>
              <a:rPr sz="2900" spc="-30" dirty="0">
                <a:latin typeface="Calibri"/>
                <a:cs typeface="Calibri"/>
              </a:rPr>
              <a:t>to</a:t>
            </a:r>
            <a:r>
              <a:rPr sz="2900" spc="-140" dirty="0">
                <a:latin typeface="Calibri"/>
                <a:cs typeface="Calibri"/>
              </a:rPr>
              <a:t> </a:t>
            </a:r>
            <a:r>
              <a:rPr sz="2900" spc="-30" dirty="0">
                <a:latin typeface="Calibri"/>
                <a:cs typeface="Calibri"/>
              </a:rPr>
              <a:t>the</a:t>
            </a:r>
            <a:r>
              <a:rPr sz="2900" spc="-70" dirty="0">
                <a:latin typeface="Calibri"/>
                <a:cs typeface="Calibri"/>
              </a:rPr>
              <a:t> </a:t>
            </a:r>
            <a:r>
              <a:rPr sz="2900" spc="-80" dirty="0">
                <a:latin typeface="Calibri"/>
                <a:cs typeface="Calibri"/>
              </a:rPr>
              <a:t>listener.	</a:t>
            </a:r>
            <a:r>
              <a:rPr sz="2900" spc="-45" dirty="0">
                <a:latin typeface="Calibri"/>
                <a:cs typeface="Calibri"/>
              </a:rPr>
              <a:t>Listening </a:t>
            </a:r>
            <a:r>
              <a:rPr sz="2900" spc="-30" dirty="0">
                <a:latin typeface="Calibri"/>
                <a:cs typeface="Calibri"/>
              </a:rPr>
              <a:t>to  </a:t>
            </a:r>
            <a:r>
              <a:rPr sz="2900" spc="-55" dirty="0">
                <a:latin typeface="Calibri"/>
                <a:cs typeface="Calibri"/>
              </a:rPr>
              <a:t>understand, </a:t>
            </a:r>
            <a:r>
              <a:rPr sz="2900" spc="-35" dirty="0">
                <a:latin typeface="Calibri"/>
                <a:cs typeface="Calibri"/>
              </a:rPr>
              <a:t>not </a:t>
            </a:r>
            <a:r>
              <a:rPr sz="2900" spc="-45" dirty="0">
                <a:latin typeface="Calibri"/>
                <a:cs typeface="Calibri"/>
              </a:rPr>
              <a:t>listening </a:t>
            </a:r>
            <a:r>
              <a:rPr sz="2900" spc="-30" dirty="0">
                <a:latin typeface="Calibri"/>
                <a:cs typeface="Calibri"/>
              </a:rPr>
              <a:t>to</a:t>
            </a:r>
            <a:r>
              <a:rPr sz="2900" spc="-150" dirty="0">
                <a:latin typeface="Calibri"/>
                <a:cs typeface="Calibri"/>
              </a:rPr>
              <a:t> </a:t>
            </a:r>
            <a:r>
              <a:rPr sz="2900" spc="-55" dirty="0">
                <a:latin typeface="Calibri"/>
                <a:cs typeface="Calibri"/>
              </a:rPr>
              <a:t>respond</a:t>
            </a:r>
            <a:endParaRPr sz="29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sz="2900" spc="-55" dirty="0">
                <a:latin typeface="Calibri"/>
                <a:cs typeface="Calibri"/>
              </a:rPr>
              <a:t>Minimizes</a:t>
            </a:r>
            <a:r>
              <a:rPr sz="2900" spc="-60" dirty="0">
                <a:latin typeface="Calibri"/>
                <a:cs typeface="Calibri"/>
              </a:rPr>
              <a:t> </a:t>
            </a:r>
            <a:r>
              <a:rPr sz="2900" spc="-50" dirty="0">
                <a:latin typeface="Calibri"/>
                <a:cs typeface="Calibri"/>
              </a:rPr>
              <a:t>distractions</a:t>
            </a:r>
            <a:endParaRPr sz="2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41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700617"/>
            <a:ext cx="713105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5" dirty="0"/>
              <a:t>Benefits </a:t>
            </a:r>
            <a:r>
              <a:rPr spc="-40" dirty="0"/>
              <a:t>of </a:t>
            </a:r>
            <a:r>
              <a:rPr spc="-75" dirty="0"/>
              <a:t>Reflective</a:t>
            </a:r>
            <a:r>
              <a:rPr spc="-254" dirty="0"/>
              <a:t> </a:t>
            </a:r>
            <a:r>
              <a:rPr spc="-70" dirty="0"/>
              <a:t>Listening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7939" y="1697567"/>
            <a:ext cx="8761730" cy="35687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spc="-40" dirty="0">
                <a:latin typeface="Calibri"/>
                <a:cs typeface="Calibri"/>
              </a:rPr>
              <a:t>Helps </a:t>
            </a:r>
            <a:r>
              <a:rPr sz="3300" spc="-20" dirty="0">
                <a:latin typeface="Calibri"/>
                <a:cs typeface="Calibri"/>
              </a:rPr>
              <a:t>the </a:t>
            </a:r>
            <a:r>
              <a:rPr sz="3300" spc="-60" dirty="0">
                <a:latin typeface="Calibri"/>
                <a:cs typeface="Calibri"/>
              </a:rPr>
              <a:t>speaker feel </a:t>
            </a:r>
            <a:r>
              <a:rPr sz="3300" spc="-45" dirty="0">
                <a:latin typeface="Calibri"/>
                <a:cs typeface="Calibri"/>
              </a:rPr>
              <a:t>listened </a:t>
            </a:r>
            <a:r>
              <a:rPr sz="3300" spc="-25" dirty="0">
                <a:latin typeface="Calibri"/>
                <a:cs typeface="Calibri"/>
              </a:rPr>
              <a:t>to and</a:t>
            </a:r>
            <a:r>
              <a:rPr sz="3300" spc="-305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valued</a:t>
            </a:r>
            <a:endParaRPr sz="3300">
              <a:latin typeface="Calibri"/>
              <a:cs typeface="Calibri"/>
            </a:endParaRPr>
          </a:p>
          <a:p>
            <a:pPr marL="354965" marR="951865" indent="-342900">
              <a:lnSpc>
                <a:spcPts val="3300"/>
              </a:lnSpc>
              <a:spcBef>
                <a:spcPts val="13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spc="-55" dirty="0">
                <a:latin typeface="Calibri"/>
                <a:cs typeface="Calibri"/>
              </a:rPr>
              <a:t>Encourages </a:t>
            </a:r>
            <a:r>
              <a:rPr sz="3300" spc="-25" dirty="0">
                <a:latin typeface="Calibri"/>
                <a:cs typeface="Calibri"/>
              </a:rPr>
              <a:t>the </a:t>
            </a:r>
            <a:r>
              <a:rPr sz="3300" spc="-60" dirty="0">
                <a:latin typeface="Calibri"/>
                <a:cs typeface="Calibri"/>
              </a:rPr>
              <a:t>speaker </a:t>
            </a:r>
            <a:r>
              <a:rPr sz="3300" spc="-25" dirty="0">
                <a:latin typeface="Calibri"/>
                <a:cs typeface="Calibri"/>
              </a:rPr>
              <a:t>to </a:t>
            </a:r>
            <a:r>
              <a:rPr sz="3300" spc="-60" dirty="0">
                <a:latin typeface="Calibri"/>
                <a:cs typeface="Calibri"/>
              </a:rPr>
              <a:t>offer </a:t>
            </a:r>
            <a:r>
              <a:rPr sz="3300" spc="-55" dirty="0">
                <a:latin typeface="Calibri"/>
                <a:cs typeface="Calibri"/>
              </a:rPr>
              <a:t>more</a:t>
            </a:r>
            <a:r>
              <a:rPr sz="3300" spc="-275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helpful  </a:t>
            </a:r>
            <a:r>
              <a:rPr sz="3300" spc="-50" dirty="0">
                <a:latin typeface="Calibri"/>
                <a:cs typeface="Calibri"/>
              </a:rPr>
              <a:t>information </a:t>
            </a:r>
            <a:r>
              <a:rPr sz="3300" spc="-25" dirty="0">
                <a:latin typeface="Calibri"/>
                <a:cs typeface="Calibri"/>
              </a:rPr>
              <a:t>and</a:t>
            </a:r>
            <a:r>
              <a:rPr sz="3300" spc="-135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details</a:t>
            </a:r>
            <a:endParaRPr sz="3300">
              <a:latin typeface="Calibri"/>
              <a:cs typeface="Calibri"/>
            </a:endParaRPr>
          </a:p>
          <a:p>
            <a:pPr marL="354965" marR="126364" indent="-342900">
              <a:lnSpc>
                <a:spcPts val="37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spc="-40" dirty="0">
                <a:latin typeface="Calibri"/>
                <a:cs typeface="Calibri"/>
              </a:rPr>
              <a:t>Helps </a:t>
            </a:r>
            <a:r>
              <a:rPr sz="3300" spc="-20" dirty="0">
                <a:latin typeface="Calibri"/>
                <a:cs typeface="Calibri"/>
              </a:rPr>
              <a:t>the </a:t>
            </a:r>
            <a:r>
              <a:rPr sz="3300" spc="-45" dirty="0">
                <a:latin typeface="Calibri"/>
                <a:cs typeface="Calibri"/>
              </a:rPr>
              <a:t>listener </a:t>
            </a:r>
            <a:r>
              <a:rPr sz="3300" spc="-25" dirty="0">
                <a:latin typeface="Calibri"/>
                <a:cs typeface="Calibri"/>
              </a:rPr>
              <a:t>to fully </a:t>
            </a:r>
            <a:r>
              <a:rPr sz="3300" spc="-35" dirty="0">
                <a:latin typeface="Calibri"/>
                <a:cs typeface="Calibri"/>
              </a:rPr>
              <a:t>hear </a:t>
            </a:r>
            <a:r>
              <a:rPr sz="3300" spc="-50" dirty="0">
                <a:latin typeface="Calibri"/>
                <a:cs typeface="Calibri"/>
              </a:rPr>
              <a:t>what </a:t>
            </a:r>
            <a:r>
              <a:rPr sz="3300" spc="-20" dirty="0">
                <a:latin typeface="Calibri"/>
                <a:cs typeface="Calibri"/>
              </a:rPr>
              <a:t>the </a:t>
            </a:r>
            <a:r>
              <a:rPr sz="3300" spc="-60" dirty="0">
                <a:latin typeface="Calibri"/>
                <a:cs typeface="Calibri"/>
              </a:rPr>
              <a:t>speaker</a:t>
            </a:r>
            <a:r>
              <a:rPr sz="3300" spc="-470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is  </a:t>
            </a:r>
            <a:r>
              <a:rPr sz="3300" spc="-45" dirty="0">
                <a:latin typeface="Calibri"/>
                <a:cs typeface="Calibri"/>
              </a:rPr>
              <a:t>saying </a:t>
            </a:r>
            <a:r>
              <a:rPr sz="3300" spc="-40" dirty="0">
                <a:latin typeface="Calibri"/>
                <a:cs typeface="Calibri"/>
              </a:rPr>
              <a:t>without imposing his/her </a:t>
            </a:r>
            <a:r>
              <a:rPr sz="3300" spc="-45" dirty="0">
                <a:latin typeface="Calibri"/>
                <a:cs typeface="Calibri"/>
              </a:rPr>
              <a:t>own</a:t>
            </a:r>
            <a:r>
              <a:rPr sz="3300" spc="-210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agenda</a:t>
            </a:r>
            <a:endParaRPr sz="3300">
              <a:latin typeface="Calibri"/>
              <a:cs typeface="Calibri"/>
            </a:endParaRPr>
          </a:p>
          <a:p>
            <a:pPr marL="354965" marR="5080" indent="-342900">
              <a:lnSpc>
                <a:spcPts val="33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spc="-45" dirty="0">
                <a:latin typeface="Calibri"/>
                <a:cs typeface="Calibri"/>
              </a:rPr>
              <a:t>Allows </a:t>
            </a:r>
            <a:r>
              <a:rPr sz="3300" spc="-20" dirty="0">
                <a:latin typeface="Calibri"/>
                <a:cs typeface="Calibri"/>
              </a:rPr>
              <a:t>the </a:t>
            </a:r>
            <a:r>
              <a:rPr sz="3300" spc="-45" dirty="0">
                <a:latin typeface="Calibri"/>
                <a:cs typeface="Calibri"/>
              </a:rPr>
              <a:t>listener </a:t>
            </a:r>
            <a:r>
              <a:rPr sz="3300" spc="-25" dirty="0">
                <a:latin typeface="Calibri"/>
                <a:cs typeface="Calibri"/>
              </a:rPr>
              <a:t>to </a:t>
            </a:r>
            <a:r>
              <a:rPr sz="3300" spc="-40" dirty="0">
                <a:latin typeface="Calibri"/>
                <a:cs typeface="Calibri"/>
              </a:rPr>
              <a:t>confirm </a:t>
            </a:r>
            <a:r>
              <a:rPr sz="3300" spc="-20" dirty="0">
                <a:latin typeface="Calibri"/>
                <a:cs typeface="Calibri"/>
              </a:rPr>
              <a:t>the </a:t>
            </a:r>
            <a:r>
              <a:rPr sz="3300" spc="-50" dirty="0">
                <a:latin typeface="Calibri"/>
                <a:cs typeface="Calibri"/>
              </a:rPr>
              <a:t>accuracy </a:t>
            </a:r>
            <a:r>
              <a:rPr sz="3300" spc="-25" dirty="0">
                <a:latin typeface="Calibri"/>
                <a:cs typeface="Calibri"/>
              </a:rPr>
              <a:t>of</a:t>
            </a:r>
            <a:r>
              <a:rPr sz="3300" spc="-459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what  </a:t>
            </a:r>
            <a:r>
              <a:rPr sz="3300" spc="-25" dirty="0">
                <a:latin typeface="Calibri"/>
                <a:cs typeface="Calibri"/>
              </a:rPr>
              <a:t>the </a:t>
            </a:r>
            <a:r>
              <a:rPr sz="3300" spc="-60" dirty="0">
                <a:latin typeface="Calibri"/>
                <a:cs typeface="Calibri"/>
              </a:rPr>
              <a:t>speaker </a:t>
            </a:r>
            <a:r>
              <a:rPr sz="3300" spc="-30" dirty="0">
                <a:latin typeface="Calibri"/>
                <a:cs typeface="Calibri"/>
              </a:rPr>
              <a:t>has</a:t>
            </a:r>
            <a:r>
              <a:rPr sz="3300" spc="-17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said</a:t>
            </a:r>
            <a:endParaRPr sz="3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72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6508" y="726017"/>
            <a:ext cx="331279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Feedback</a:t>
            </a:r>
            <a:r>
              <a:rPr spc="-180" dirty="0"/>
              <a:t> </a:t>
            </a:r>
            <a:r>
              <a:rPr spc="-160" dirty="0"/>
              <a:t>Tool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8739" y="1837267"/>
            <a:ext cx="8406765" cy="27051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4965" marR="5080" indent="-342900">
              <a:lnSpc>
                <a:spcPct val="94700"/>
              </a:lnSpc>
              <a:spcBef>
                <a:spcPts val="340"/>
              </a:spcBef>
              <a:buSzPct val="96969"/>
              <a:buFont typeface="Wingdings"/>
              <a:buChar char=""/>
              <a:tabLst>
                <a:tab pos="355600" algn="l"/>
              </a:tabLst>
            </a:pPr>
            <a:r>
              <a:rPr sz="3300" spc="15" dirty="0">
                <a:latin typeface="Calibri"/>
                <a:cs typeface="Calibri"/>
              </a:rPr>
              <a:t>A </a:t>
            </a:r>
            <a:r>
              <a:rPr sz="3300" spc="-45" dirty="0">
                <a:latin typeface="Calibri"/>
                <a:cs typeface="Calibri"/>
              </a:rPr>
              <a:t>tool </a:t>
            </a:r>
            <a:r>
              <a:rPr sz="3300" spc="-55" dirty="0">
                <a:latin typeface="Calibri"/>
                <a:cs typeface="Calibri"/>
              </a:rPr>
              <a:t>for </a:t>
            </a:r>
            <a:r>
              <a:rPr sz="3300" spc="-40" dirty="0">
                <a:latin typeface="Calibri"/>
                <a:cs typeface="Calibri"/>
              </a:rPr>
              <a:t>indicating </a:t>
            </a:r>
            <a:r>
              <a:rPr sz="3300" spc="-45" dirty="0">
                <a:latin typeface="Calibri"/>
                <a:cs typeface="Calibri"/>
              </a:rPr>
              <a:t>when </a:t>
            </a:r>
            <a:r>
              <a:rPr sz="3300" spc="-30" dirty="0">
                <a:latin typeface="Calibri"/>
                <a:cs typeface="Calibri"/>
              </a:rPr>
              <a:t>things </a:t>
            </a:r>
            <a:r>
              <a:rPr sz="3300" spc="-40" dirty="0">
                <a:latin typeface="Calibri"/>
                <a:cs typeface="Calibri"/>
              </a:rPr>
              <a:t>are </a:t>
            </a:r>
            <a:r>
              <a:rPr sz="3300" spc="-35" dirty="0">
                <a:latin typeface="Calibri"/>
                <a:cs typeface="Calibri"/>
              </a:rPr>
              <a:t>going </a:t>
            </a:r>
            <a:r>
              <a:rPr sz="3300" spc="-5" dirty="0">
                <a:latin typeface="Calibri"/>
                <a:cs typeface="Calibri"/>
              </a:rPr>
              <a:t>in</a:t>
            </a:r>
            <a:r>
              <a:rPr sz="3300" spc="-45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the  </a:t>
            </a:r>
            <a:r>
              <a:rPr sz="3300" spc="-35" dirty="0">
                <a:latin typeface="Calibri"/>
                <a:cs typeface="Calibri"/>
              </a:rPr>
              <a:t>right </a:t>
            </a:r>
            <a:r>
              <a:rPr sz="3300" spc="-45" dirty="0">
                <a:latin typeface="Calibri"/>
                <a:cs typeface="Calibri"/>
              </a:rPr>
              <a:t>direction </a:t>
            </a:r>
            <a:r>
              <a:rPr sz="3300" spc="-125" dirty="0">
                <a:latin typeface="Calibri"/>
                <a:cs typeface="Calibri"/>
              </a:rPr>
              <a:t>or, </a:t>
            </a:r>
            <a:r>
              <a:rPr sz="3300" spc="-50" dirty="0">
                <a:latin typeface="Calibri"/>
                <a:cs typeface="Calibri"/>
              </a:rPr>
              <a:t>for redirecting </a:t>
            </a:r>
            <a:r>
              <a:rPr sz="3300" spc="-45" dirty="0">
                <a:latin typeface="Calibri"/>
                <a:cs typeface="Calibri"/>
              </a:rPr>
              <a:t>problem  </a:t>
            </a:r>
            <a:r>
              <a:rPr sz="3300" spc="-50" dirty="0">
                <a:latin typeface="Calibri"/>
                <a:cs typeface="Calibri"/>
              </a:rPr>
              <a:t>performance</a:t>
            </a:r>
            <a:endParaRPr sz="3300">
              <a:latin typeface="Calibri"/>
              <a:cs typeface="Calibri"/>
            </a:endParaRPr>
          </a:p>
          <a:p>
            <a:pPr marL="354965" marR="145415" indent="-342900">
              <a:lnSpc>
                <a:spcPts val="3700"/>
              </a:lnSpc>
              <a:spcBef>
                <a:spcPts val="2280"/>
              </a:spcBef>
              <a:buSzPct val="96969"/>
              <a:buFont typeface="Wingdings"/>
              <a:buChar char=""/>
              <a:tabLst>
                <a:tab pos="355600" algn="l"/>
              </a:tabLst>
            </a:pPr>
            <a:r>
              <a:rPr sz="3300" spc="-50" dirty="0">
                <a:latin typeface="Calibri"/>
                <a:cs typeface="Calibri"/>
              </a:rPr>
              <a:t>Provides </a:t>
            </a:r>
            <a:r>
              <a:rPr sz="3300" spc="-40" dirty="0">
                <a:latin typeface="Calibri"/>
                <a:cs typeface="Calibri"/>
              </a:rPr>
              <a:t>guidance </a:t>
            </a:r>
            <a:r>
              <a:rPr sz="3300" spc="-25" dirty="0">
                <a:latin typeface="Calibri"/>
                <a:cs typeface="Calibri"/>
              </a:rPr>
              <a:t>by </a:t>
            </a:r>
            <a:r>
              <a:rPr sz="3300" spc="-35" dirty="0">
                <a:latin typeface="Calibri"/>
                <a:cs typeface="Calibri"/>
              </a:rPr>
              <a:t>supplying </a:t>
            </a:r>
            <a:r>
              <a:rPr sz="3300" spc="-50" dirty="0">
                <a:latin typeface="Calibri"/>
                <a:cs typeface="Calibri"/>
              </a:rPr>
              <a:t>information </a:t>
            </a:r>
            <a:r>
              <a:rPr sz="3300" spc="-5" dirty="0">
                <a:latin typeface="Calibri"/>
                <a:cs typeface="Calibri"/>
              </a:rPr>
              <a:t>in</a:t>
            </a:r>
            <a:r>
              <a:rPr sz="3300" spc="-300" dirty="0">
                <a:latin typeface="Calibri"/>
                <a:cs typeface="Calibri"/>
              </a:rPr>
              <a:t> </a:t>
            </a:r>
            <a:r>
              <a:rPr sz="3300" spc="15" dirty="0">
                <a:latin typeface="Calibri"/>
                <a:cs typeface="Calibri"/>
              </a:rPr>
              <a:t>a  </a:t>
            </a:r>
            <a:r>
              <a:rPr sz="3300" spc="-45" dirty="0">
                <a:latin typeface="Calibri"/>
                <a:cs typeface="Calibri"/>
              </a:rPr>
              <a:t>useful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manner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64500" y="4140200"/>
            <a:ext cx="4127500" cy="208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47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7909" y="675217"/>
            <a:ext cx="755205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5" dirty="0"/>
              <a:t>Feedback </a:t>
            </a:r>
            <a:r>
              <a:rPr spc="15" dirty="0"/>
              <a:t>– </a:t>
            </a:r>
            <a:r>
              <a:rPr spc="-60" dirty="0"/>
              <a:t>Things </a:t>
            </a:r>
            <a:r>
              <a:rPr spc="-45" dirty="0"/>
              <a:t>to</a:t>
            </a:r>
            <a:r>
              <a:rPr spc="-400" dirty="0"/>
              <a:t> </a:t>
            </a:r>
            <a:r>
              <a:rPr spc="-95" dirty="0"/>
              <a:t>Remember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7360" y="1447800"/>
            <a:ext cx="5467985" cy="43180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50" dirty="0">
                <a:latin typeface="Calibri"/>
                <a:cs typeface="Calibri"/>
              </a:rPr>
              <a:t>Focus </a:t>
            </a:r>
            <a:r>
              <a:rPr sz="2500" spc="-30" dirty="0">
                <a:latin typeface="Calibri"/>
                <a:cs typeface="Calibri"/>
              </a:rPr>
              <a:t>on </a:t>
            </a:r>
            <a:r>
              <a:rPr sz="2500" spc="-50" dirty="0">
                <a:latin typeface="Calibri"/>
                <a:cs typeface="Calibri"/>
              </a:rPr>
              <a:t>behaviors rather </a:t>
            </a:r>
            <a:r>
              <a:rPr sz="2500" spc="-40" dirty="0">
                <a:latin typeface="Calibri"/>
                <a:cs typeface="Calibri"/>
              </a:rPr>
              <a:t>than</a:t>
            </a:r>
            <a:r>
              <a:rPr sz="2500" spc="-25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inferences</a:t>
            </a: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30" dirty="0">
                <a:latin typeface="Calibri"/>
                <a:cs typeface="Calibri"/>
              </a:rPr>
              <a:t>Be </a:t>
            </a:r>
            <a:r>
              <a:rPr sz="2500" spc="-45" dirty="0">
                <a:latin typeface="Calibri"/>
                <a:cs typeface="Calibri"/>
              </a:rPr>
              <a:t>descriptive, </a:t>
            </a:r>
            <a:r>
              <a:rPr sz="2500" spc="-40" dirty="0">
                <a:latin typeface="Calibri"/>
                <a:cs typeface="Calibri"/>
              </a:rPr>
              <a:t>not</a:t>
            </a:r>
            <a:r>
              <a:rPr sz="2500" spc="-130" dirty="0">
                <a:latin typeface="Calibri"/>
                <a:cs typeface="Calibri"/>
              </a:rPr>
              <a:t> </a:t>
            </a:r>
            <a:r>
              <a:rPr sz="2500" spc="-55" dirty="0">
                <a:latin typeface="Calibri"/>
                <a:cs typeface="Calibri"/>
              </a:rPr>
              <a:t>judgmental</a:t>
            </a: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45" dirty="0">
                <a:latin typeface="Calibri"/>
                <a:cs typeface="Calibri"/>
              </a:rPr>
              <a:t>Share </a:t>
            </a:r>
            <a:r>
              <a:rPr sz="2500" spc="-35" dirty="0">
                <a:latin typeface="Calibri"/>
                <a:cs typeface="Calibri"/>
              </a:rPr>
              <a:t>specifics </a:t>
            </a:r>
            <a:r>
              <a:rPr sz="2500" spc="-50" dirty="0">
                <a:latin typeface="Calibri"/>
                <a:cs typeface="Calibri"/>
              </a:rPr>
              <a:t>rather </a:t>
            </a:r>
            <a:r>
              <a:rPr sz="2500" spc="-40" dirty="0">
                <a:latin typeface="Calibri"/>
                <a:cs typeface="Calibri"/>
              </a:rPr>
              <a:t>than</a:t>
            </a:r>
            <a:r>
              <a:rPr sz="2500" spc="-22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generalizations</a:t>
            </a: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45" dirty="0">
                <a:latin typeface="Calibri"/>
                <a:cs typeface="Calibri"/>
              </a:rPr>
              <a:t>Share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ideas</a:t>
            </a: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45" dirty="0">
                <a:latin typeface="Calibri"/>
                <a:cs typeface="Calibri"/>
              </a:rPr>
              <a:t>Explore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alternatives</a:t>
            </a: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35" dirty="0">
                <a:latin typeface="Calibri"/>
                <a:cs typeface="Calibri"/>
              </a:rPr>
              <a:t>Limit </a:t>
            </a:r>
            <a:r>
              <a:rPr sz="2500" spc="-55" dirty="0">
                <a:latin typeface="Calibri"/>
                <a:cs typeface="Calibri"/>
              </a:rPr>
              <a:t>amount </a:t>
            </a:r>
            <a:r>
              <a:rPr sz="2500" spc="-30" dirty="0">
                <a:latin typeface="Calibri"/>
                <a:cs typeface="Calibri"/>
              </a:rPr>
              <a:t>of </a:t>
            </a:r>
            <a:r>
              <a:rPr sz="2500" spc="-50" dirty="0">
                <a:latin typeface="Calibri"/>
                <a:cs typeface="Calibri"/>
              </a:rPr>
              <a:t>feedback </a:t>
            </a:r>
            <a:r>
              <a:rPr sz="2500" spc="-35" dirty="0">
                <a:latin typeface="Calibri"/>
                <a:cs typeface="Calibri"/>
              </a:rPr>
              <a:t>at </a:t>
            </a:r>
            <a:r>
              <a:rPr sz="2500" spc="-40" dirty="0">
                <a:latin typeface="Calibri"/>
                <a:cs typeface="Calibri"/>
              </a:rPr>
              <a:t>one</a:t>
            </a:r>
            <a:r>
              <a:rPr sz="2500" spc="-229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time</a:t>
            </a: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30" dirty="0">
                <a:latin typeface="Calibri"/>
                <a:cs typeface="Calibri"/>
              </a:rPr>
              <a:t>Be </a:t>
            </a:r>
            <a:r>
              <a:rPr sz="2500" spc="-45" dirty="0">
                <a:latin typeface="Calibri"/>
                <a:cs typeface="Calibri"/>
              </a:rPr>
              <a:t>respectful,</a:t>
            </a:r>
            <a:r>
              <a:rPr sz="2500" spc="-105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confidential</a:t>
            </a: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30" dirty="0">
                <a:latin typeface="Calibri"/>
                <a:cs typeface="Calibri"/>
              </a:rPr>
              <a:t>Be </a:t>
            </a:r>
            <a:r>
              <a:rPr sz="2500" spc="-60" dirty="0">
                <a:latin typeface="Calibri"/>
                <a:cs typeface="Calibri"/>
              </a:rPr>
              <a:t>aware </a:t>
            </a:r>
            <a:r>
              <a:rPr sz="2500" spc="-30" dirty="0">
                <a:latin typeface="Calibri"/>
                <a:cs typeface="Calibri"/>
              </a:rPr>
              <a:t>of </a:t>
            </a:r>
            <a:r>
              <a:rPr sz="2500" spc="-50" dirty="0">
                <a:latin typeface="Calibri"/>
                <a:cs typeface="Calibri"/>
              </a:rPr>
              <a:t>your own</a:t>
            </a:r>
            <a:r>
              <a:rPr sz="2500" spc="-190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biases</a:t>
            </a:r>
            <a:endParaRPr sz="2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5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5839" y="573617"/>
            <a:ext cx="3967479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80" dirty="0"/>
              <a:t>Formal</a:t>
            </a:r>
            <a:r>
              <a:rPr spc="-135" dirty="0"/>
              <a:t> </a:t>
            </a:r>
            <a:r>
              <a:rPr spc="-75" dirty="0"/>
              <a:t>Feedback</a:t>
            </a:r>
          </a:p>
        </p:txBody>
      </p:sp>
      <p:sp>
        <p:nvSpPr>
          <p:cNvPr id="4" name="object 4"/>
          <p:cNvSpPr/>
          <p:nvPr/>
        </p:nvSpPr>
        <p:spPr>
          <a:xfrm>
            <a:off x="1230207" y="2054891"/>
            <a:ext cx="2222500" cy="0"/>
          </a:xfrm>
          <a:custGeom>
            <a:avLst/>
            <a:gdLst/>
            <a:ahLst/>
            <a:cxnLst/>
            <a:rect l="l" t="t" r="r" b="b"/>
            <a:pathLst>
              <a:path w="2222500">
                <a:moveTo>
                  <a:pt x="0" y="0"/>
                </a:moveTo>
                <a:lnTo>
                  <a:pt x="2222500" y="0"/>
                </a:lnTo>
              </a:path>
            </a:pathLst>
          </a:custGeom>
          <a:ln w="5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5839" y="1701800"/>
            <a:ext cx="2490470" cy="7239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1300" marR="5080" indent="-228600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45" dirty="0">
                <a:latin typeface="Calibri"/>
                <a:cs typeface="Calibri"/>
              </a:rPr>
              <a:t>Positive</a:t>
            </a:r>
            <a:r>
              <a:rPr sz="2500" spc="-16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feedback:  </a:t>
            </a:r>
            <a:r>
              <a:rPr sz="2500" spc="-40" dirty="0">
                <a:latin typeface="Calibri"/>
                <a:cs typeface="Calibri"/>
              </a:rPr>
              <a:t>Benefits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30207" y="2372391"/>
            <a:ext cx="1005840" cy="0"/>
          </a:xfrm>
          <a:custGeom>
            <a:avLst/>
            <a:gdLst/>
            <a:ahLst/>
            <a:cxnLst/>
            <a:rect l="l" t="t" r="r" b="b"/>
            <a:pathLst>
              <a:path w="1005839">
                <a:moveTo>
                  <a:pt x="0" y="0"/>
                </a:moveTo>
                <a:lnTo>
                  <a:pt x="1005420" y="0"/>
                </a:lnTo>
              </a:path>
            </a:pathLst>
          </a:custGeom>
          <a:ln w="5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63039" y="2387600"/>
            <a:ext cx="25298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45" dirty="0">
                <a:latin typeface="Calibri"/>
                <a:cs typeface="Calibri"/>
              </a:rPr>
              <a:t>feelings </a:t>
            </a:r>
            <a:r>
              <a:rPr sz="2500" spc="-30" dirty="0">
                <a:latin typeface="Calibri"/>
                <a:cs typeface="Calibri"/>
              </a:rPr>
              <a:t>of</a:t>
            </a:r>
            <a:r>
              <a:rPr sz="2500" spc="-155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success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3039" y="2705100"/>
            <a:ext cx="2635250" cy="120650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50" dirty="0">
                <a:latin typeface="Calibri"/>
                <a:cs typeface="Calibri"/>
              </a:rPr>
              <a:t>motivation </a:t>
            </a:r>
            <a:r>
              <a:rPr sz="2500" spc="-30" dirty="0">
                <a:latin typeface="Calibri"/>
                <a:cs typeface="Calibri"/>
              </a:rPr>
              <a:t>to</a:t>
            </a:r>
            <a:r>
              <a:rPr sz="2500" spc="-17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learn</a:t>
            </a:r>
            <a:endParaRPr sz="2500">
              <a:latin typeface="Calibri"/>
              <a:cs typeface="Calibri"/>
            </a:endParaRPr>
          </a:p>
          <a:p>
            <a:pPr marL="241300" marR="279400" indent="-228600">
              <a:lnSpc>
                <a:spcPts val="25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55" dirty="0">
                <a:latin typeface="Calibri"/>
                <a:cs typeface="Calibri"/>
              </a:rPr>
              <a:t>reinforce</a:t>
            </a:r>
            <a:r>
              <a:rPr sz="2500" spc="-125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desired  </a:t>
            </a:r>
            <a:r>
              <a:rPr sz="2500" spc="-55" dirty="0">
                <a:latin typeface="Calibri"/>
                <a:cs typeface="Calibri"/>
              </a:rPr>
              <a:t>performance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63955" y="2054891"/>
            <a:ext cx="2804795" cy="0"/>
          </a:xfrm>
          <a:custGeom>
            <a:avLst/>
            <a:gdLst/>
            <a:ahLst/>
            <a:cxnLst/>
            <a:rect l="l" t="t" r="r" b="b"/>
            <a:pathLst>
              <a:path w="2804795">
                <a:moveTo>
                  <a:pt x="0" y="0"/>
                </a:moveTo>
                <a:lnTo>
                  <a:pt x="2804579" y="0"/>
                </a:lnTo>
              </a:path>
            </a:pathLst>
          </a:custGeom>
          <a:ln w="5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39590" y="1701800"/>
            <a:ext cx="3086100" cy="7239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1300" marR="5080" indent="-228600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50" dirty="0">
                <a:latin typeface="Calibri"/>
                <a:cs typeface="Calibri"/>
              </a:rPr>
              <a:t>Constructive</a:t>
            </a:r>
            <a:r>
              <a:rPr sz="2500" spc="-11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feedback:  </a:t>
            </a:r>
            <a:r>
              <a:rPr sz="2500" spc="-40" dirty="0">
                <a:latin typeface="Calibri"/>
                <a:cs typeface="Calibri"/>
              </a:rPr>
              <a:t>Benefits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63955" y="2372391"/>
            <a:ext cx="1005840" cy="0"/>
          </a:xfrm>
          <a:custGeom>
            <a:avLst/>
            <a:gdLst/>
            <a:ahLst/>
            <a:cxnLst/>
            <a:rect l="l" t="t" r="r" b="b"/>
            <a:pathLst>
              <a:path w="1005839">
                <a:moveTo>
                  <a:pt x="0" y="0"/>
                </a:moveTo>
                <a:lnTo>
                  <a:pt x="1005420" y="0"/>
                </a:lnTo>
              </a:path>
            </a:pathLst>
          </a:custGeom>
          <a:ln w="5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96790" y="2387600"/>
            <a:ext cx="2882265" cy="311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1300" marR="386080" indent="-228600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45" dirty="0">
                <a:latin typeface="Calibri"/>
                <a:cs typeface="Calibri"/>
              </a:rPr>
              <a:t>feelings </a:t>
            </a:r>
            <a:r>
              <a:rPr sz="2500" spc="-30" dirty="0">
                <a:latin typeface="Calibri"/>
                <a:cs typeface="Calibri"/>
              </a:rPr>
              <a:t>of </a:t>
            </a:r>
            <a:r>
              <a:rPr sz="2500" spc="-35" dirty="0">
                <a:latin typeface="Calibri"/>
                <a:cs typeface="Calibri"/>
              </a:rPr>
              <a:t>at</a:t>
            </a:r>
            <a:r>
              <a:rPr sz="2500" spc="-195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least  partial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success</a:t>
            </a:r>
            <a:endParaRPr sz="250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sz="2500" spc="-50" dirty="0">
                <a:latin typeface="Calibri"/>
                <a:cs typeface="Calibri"/>
              </a:rPr>
              <a:t>maintains</a:t>
            </a:r>
            <a:r>
              <a:rPr sz="2500" spc="-13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motivation  </a:t>
            </a:r>
            <a:r>
              <a:rPr sz="2500" spc="-35" dirty="0">
                <a:latin typeface="Calibri"/>
                <a:cs typeface="Calibri"/>
              </a:rPr>
              <a:t>to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learn</a:t>
            </a:r>
            <a:endParaRPr sz="2500">
              <a:latin typeface="Calibri"/>
              <a:cs typeface="Calibri"/>
            </a:endParaRPr>
          </a:p>
          <a:p>
            <a:pPr marL="241300" marR="40005" indent="-228600">
              <a:lnSpc>
                <a:spcPts val="2500"/>
              </a:lnSpc>
              <a:spcBef>
                <a:spcPts val="3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45" dirty="0">
                <a:latin typeface="Calibri"/>
                <a:cs typeface="Calibri"/>
              </a:rPr>
              <a:t>desired</a:t>
            </a:r>
            <a:r>
              <a:rPr sz="2500" spc="-105" dirty="0">
                <a:latin typeface="Calibri"/>
                <a:cs typeface="Calibri"/>
              </a:rPr>
              <a:t> </a:t>
            </a:r>
            <a:r>
              <a:rPr sz="2500" spc="-55" dirty="0">
                <a:latin typeface="Calibri"/>
                <a:cs typeface="Calibri"/>
              </a:rPr>
              <a:t>performance  </a:t>
            </a:r>
            <a:r>
              <a:rPr sz="2500" spc="-50" dirty="0">
                <a:latin typeface="Calibri"/>
                <a:cs typeface="Calibri"/>
              </a:rPr>
              <a:t>through </a:t>
            </a:r>
            <a:r>
              <a:rPr sz="2500" spc="-45" dirty="0">
                <a:latin typeface="Calibri"/>
                <a:cs typeface="Calibri"/>
              </a:rPr>
              <a:t>supportive  </a:t>
            </a:r>
            <a:r>
              <a:rPr sz="2500" spc="-50" dirty="0">
                <a:latin typeface="Calibri"/>
                <a:cs typeface="Calibri"/>
              </a:rPr>
              <a:t>language, </a:t>
            </a:r>
            <a:r>
              <a:rPr sz="2500" spc="-45" dirty="0">
                <a:latin typeface="Calibri"/>
                <a:cs typeface="Calibri"/>
              </a:rPr>
              <a:t>correcting  </a:t>
            </a:r>
            <a:r>
              <a:rPr sz="2500" spc="-50" dirty="0">
                <a:latin typeface="Calibri"/>
                <a:cs typeface="Calibri"/>
              </a:rPr>
              <a:t>unsatisfactory  </a:t>
            </a:r>
            <a:r>
              <a:rPr sz="2500" spc="-55" dirty="0">
                <a:latin typeface="Calibri"/>
                <a:cs typeface="Calibri"/>
              </a:rPr>
              <a:t>performance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50623" y="2054891"/>
            <a:ext cx="2328545" cy="0"/>
          </a:xfrm>
          <a:custGeom>
            <a:avLst/>
            <a:gdLst/>
            <a:ahLst/>
            <a:cxnLst/>
            <a:rect l="l" t="t" r="r" b="b"/>
            <a:pathLst>
              <a:path w="2328545">
                <a:moveTo>
                  <a:pt x="0" y="0"/>
                </a:moveTo>
                <a:lnTo>
                  <a:pt x="2328329" y="0"/>
                </a:lnTo>
              </a:path>
            </a:pathLst>
          </a:custGeom>
          <a:ln w="5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726362" y="1701800"/>
            <a:ext cx="2620645" cy="7239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40665" marR="5080" indent="-228600">
              <a:lnSpc>
                <a:spcPts val="2500"/>
              </a:lnSpc>
              <a:spcBef>
                <a:spcPts val="6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55" dirty="0">
                <a:latin typeface="Calibri"/>
                <a:cs typeface="Calibri"/>
              </a:rPr>
              <a:t>Negative</a:t>
            </a:r>
            <a:r>
              <a:rPr sz="2500" spc="-12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feedback:  Detriments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950623" y="2372391"/>
            <a:ext cx="1376045" cy="0"/>
          </a:xfrm>
          <a:custGeom>
            <a:avLst/>
            <a:gdLst/>
            <a:ahLst/>
            <a:cxnLst/>
            <a:rect l="l" t="t" r="r" b="b"/>
            <a:pathLst>
              <a:path w="1376045">
                <a:moveTo>
                  <a:pt x="0" y="0"/>
                </a:moveTo>
                <a:lnTo>
                  <a:pt x="1375829" y="0"/>
                </a:lnTo>
              </a:path>
            </a:pathLst>
          </a:custGeom>
          <a:ln w="529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83455" y="2387600"/>
            <a:ext cx="2755900" cy="152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95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55" dirty="0">
                <a:latin typeface="Calibri"/>
                <a:cs typeface="Calibri"/>
              </a:rPr>
              <a:t>discouraging</a:t>
            </a:r>
            <a:endParaRPr sz="2500">
              <a:latin typeface="Calibri"/>
              <a:cs typeface="Calibri"/>
            </a:endParaRPr>
          </a:p>
          <a:p>
            <a:pPr marL="241300" indent="-228600">
              <a:lnSpc>
                <a:spcPts val="2950"/>
              </a:lnSpc>
              <a:buFont typeface="Arial"/>
              <a:buChar char="•"/>
              <a:tabLst>
                <a:tab pos="241300" algn="l"/>
              </a:tabLst>
            </a:pPr>
            <a:r>
              <a:rPr sz="2500" spc="-45" dirty="0">
                <a:latin typeface="Calibri"/>
                <a:cs typeface="Calibri"/>
              </a:rPr>
              <a:t>reduces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motivation</a:t>
            </a:r>
            <a:endParaRPr sz="250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500" spc="-50" dirty="0">
                <a:latin typeface="Calibri"/>
                <a:cs typeface="Calibri"/>
              </a:rPr>
              <a:t>focuses </a:t>
            </a:r>
            <a:r>
              <a:rPr sz="2500" spc="-30" dirty="0">
                <a:latin typeface="Calibri"/>
                <a:cs typeface="Calibri"/>
              </a:rPr>
              <a:t>on </a:t>
            </a:r>
            <a:r>
              <a:rPr sz="2500" spc="-55" dirty="0">
                <a:latin typeface="Calibri"/>
                <a:cs typeface="Calibri"/>
              </a:rPr>
              <a:t>what</a:t>
            </a:r>
            <a:r>
              <a:rPr sz="2500" spc="-210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not  </a:t>
            </a:r>
            <a:r>
              <a:rPr sz="2500" spc="-35" dirty="0">
                <a:latin typeface="Calibri"/>
                <a:cs typeface="Calibri"/>
              </a:rPr>
              <a:t>to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do</a:t>
            </a:r>
            <a:endParaRPr sz="25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86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8" y="459317"/>
            <a:ext cx="8069580" cy="13595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680"/>
              </a:spcBef>
            </a:pPr>
            <a:r>
              <a:rPr spc="-60" dirty="0"/>
              <a:t>How </a:t>
            </a:r>
            <a:r>
              <a:rPr spc="-35" dirty="0"/>
              <a:t>do </a:t>
            </a:r>
            <a:r>
              <a:rPr spc="-65" dirty="0"/>
              <a:t>you </a:t>
            </a:r>
            <a:r>
              <a:rPr spc="-70" dirty="0"/>
              <a:t>ensure </a:t>
            </a:r>
            <a:r>
              <a:rPr spc="-40" dirty="0"/>
              <a:t>the </a:t>
            </a:r>
            <a:r>
              <a:rPr spc="-70" dirty="0"/>
              <a:t>person</a:t>
            </a:r>
            <a:r>
              <a:rPr spc="-570" dirty="0"/>
              <a:t> </a:t>
            </a:r>
            <a:r>
              <a:rPr lang="en-US" spc="-570" dirty="0"/>
              <a:t> </a:t>
            </a:r>
            <a:r>
              <a:rPr spc="-50" dirty="0"/>
              <a:t>has  </a:t>
            </a:r>
            <a:r>
              <a:rPr spc="-85" dirty="0"/>
              <a:t>understood </a:t>
            </a:r>
            <a:r>
              <a:rPr spc="-80" dirty="0"/>
              <a:t>what </a:t>
            </a:r>
            <a:r>
              <a:rPr spc="-65" dirty="0"/>
              <a:t>you</a:t>
            </a:r>
            <a:r>
              <a:rPr spc="-185" dirty="0"/>
              <a:t> </a:t>
            </a:r>
            <a:r>
              <a:rPr spc="-75" dirty="0"/>
              <a:t>said?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727" y="1769532"/>
            <a:ext cx="9759950" cy="415353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15"/>
              </a:spcBef>
              <a:buFont typeface="Arial Unicode MS"/>
              <a:buChar char="●"/>
              <a:tabLst>
                <a:tab pos="241935" algn="l"/>
              </a:tabLst>
            </a:pPr>
            <a:r>
              <a:rPr sz="1650" spc="45" dirty="0">
                <a:latin typeface="Calibri"/>
                <a:cs typeface="Calibri"/>
              </a:rPr>
              <a:t>Ask</a:t>
            </a:r>
            <a:r>
              <a:rPr sz="1650" spc="90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people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spc="15" dirty="0">
                <a:latin typeface="Calibri"/>
                <a:cs typeface="Calibri"/>
              </a:rPr>
              <a:t>to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50" dirty="0">
                <a:latin typeface="Calibri"/>
                <a:cs typeface="Calibri"/>
              </a:rPr>
              <a:t>repeat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b="1" spc="15" dirty="0">
                <a:latin typeface="Calibri"/>
                <a:cs typeface="Calibri"/>
              </a:rPr>
              <a:t>in</a:t>
            </a:r>
            <a:r>
              <a:rPr sz="1650" b="1" spc="105" dirty="0">
                <a:latin typeface="Calibri"/>
                <a:cs typeface="Calibri"/>
              </a:rPr>
              <a:t> </a:t>
            </a:r>
            <a:r>
              <a:rPr sz="1650" b="1" spc="45" dirty="0">
                <a:latin typeface="Calibri"/>
                <a:cs typeface="Calibri"/>
              </a:rPr>
              <a:t>their</a:t>
            </a:r>
            <a:r>
              <a:rPr sz="1650" b="1" spc="90" dirty="0">
                <a:latin typeface="Calibri"/>
                <a:cs typeface="Calibri"/>
              </a:rPr>
              <a:t> </a:t>
            </a:r>
            <a:r>
              <a:rPr sz="1650" b="1" spc="60" dirty="0">
                <a:latin typeface="Calibri"/>
                <a:cs typeface="Calibri"/>
              </a:rPr>
              <a:t>own</a:t>
            </a:r>
            <a:r>
              <a:rPr sz="1650" b="1" spc="105" dirty="0">
                <a:latin typeface="Calibri"/>
                <a:cs typeface="Calibri"/>
              </a:rPr>
              <a:t> </a:t>
            </a:r>
            <a:r>
              <a:rPr sz="1650" b="1" spc="50" dirty="0">
                <a:latin typeface="Calibri"/>
                <a:cs typeface="Calibri"/>
              </a:rPr>
              <a:t>words</a:t>
            </a:r>
            <a:r>
              <a:rPr sz="1650" b="1" spc="80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what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spc="45" dirty="0">
                <a:latin typeface="Calibri"/>
                <a:cs typeface="Calibri"/>
              </a:rPr>
              <a:t>they</a:t>
            </a:r>
            <a:r>
              <a:rPr sz="1650" spc="95" dirty="0">
                <a:latin typeface="Calibri"/>
                <a:cs typeface="Calibri"/>
              </a:rPr>
              <a:t> </a:t>
            </a:r>
            <a:r>
              <a:rPr sz="1650" spc="55" dirty="0">
                <a:latin typeface="Calibri"/>
                <a:cs typeface="Calibri"/>
              </a:rPr>
              <a:t>need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15" dirty="0">
                <a:latin typeface="Calibri"/>
                <a:cs typeface="Calibri"/>
              </a:rPr>
              <a:t>to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50" dirty="0">
                <a:latin typeface="Calibri"/>
                <a:cs typeface="Calibri"/>
              </a:rPr>
              <a:t>know</a:t>
            </a:r>
            <a:r>
              <a:rPr sz="1650" spc="135" dirty="0">
                <a:latin typeface="Calibri"/>
                <a:cs typeface="Calibri"/>
              </a:rPr>
              <a:t> </a:t>
            </a:r>
            <a:r>
              <a:rPr sz="1650" spc="40" dirty="0">
                <a:latin typeface="Calibri"/>
                <a:cs typeface="Calibri"/>
              </a:rPr>
              <a:t>or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spc="40" dirty="0">
                <a:latin typeface="Calibri"/>
                <a:cs typeface="Calibri"/>
              </a:rPr>
              <a:t>do,</a:t>
            </a:r>
            <a:r>
              <a:rPr sz="1650" spc="70" dirty="0">
                <a:latin typeface="Calibri"/>
                <a:cs typeface="Calibri"/>
              </a:rPr>
              <a:t> </a:t>
            </a:r>
            <a:r>
              <a:rPr sz="1650" spc="20" dirty="0">
                <a:latin typeface="Calibri"/>
                <a:cs typeface="Calibri"/>
              </a:rPr>
              <a:t>in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a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spc="65" dirty="0">
                <a:latin typeface="Calibri"/>
                <a:cs typeface="Calibri"/>
              </a:rPr>
              <a:t>non-shaming</a:t>
            </a:r>
            <a:r>
              <a:rPr sz="1650" spc="100" dirty="0">
                <a:latin typeface="Calibri"/>
                <a:cs typeface="Calibri"/>
              </a:rPr>
              <a:t> </a:t>
            </a:r>
            <a:r>
              <a:rPr sz="1650" spc="40" dirty="0">
                <a:latin typeface="Calibri"/>
                <a:cs typeface="Calibri"/>
              </a:rPr>
              <a:t>way</a:t>
            </a:r>
            <a:endParaRPr sz="165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919"/>
              </a:spcBef>
              <a:buFont typeface="Arial Unicode MS"/>
              <a:buChar char="●"/>
              <a:tabLst>
                <a:tab pos="698500" algn="l"/>
              </a:tabLst>
            </a:pPr>
            <a:r>
              <a:rPr sz="1650" spc="45" dirty="0">
                <a:latin typeface="Calibri"/>
                <a:cs typeface="Calibri"/>
              </a:rPr>
              <a:t>This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spc="15" dirty="0">
                <a:latin typeface="Calibri"/>
                <a:cs typeface="Calibri"/>
              </a:rPr>
              <a:t>is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a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chance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spc="15" dirty="0">
                <a:latin typeface="Calibri"/>
                <a:cs typeface="Calibri"/>
              </a:rPr>
              <a:t>to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55" dirty="0">
                <a:latin typeface="Calibri"/>
                <a:cs typeface="Calibri"/>
              </a:rPr>
              <a:t>check</a:t>
            </a:r>
            <a:r>
              <a:rPr sz="1650" spc="90" dirty="0">
                <a:latin typeface="Calibri"/>
                <a:cs typeface="Calibri"/>
              </a:rPr>
              <a:t> </a:t>
            </a:r>
            <a:r>
              <a:rPr sz="1650" spc="25" dirty="0">
                <a:latin typeface="Calibri"/>
                <a:cs typeface="Calibri"/>
              </a:rPr>
              <a:t>for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spc="55" dirty="0">
                <a:latin typeface="Calibri"/>
                <a:cs typeface="Calibri"/>
              </a:rPr>
              <a:t>understanding</a:t>
            </a:r>
            <a:r>
              <a:rPr sz="1650" spc="100" dirty="0">
                <a:latin typeface="Calibri"/>
                <a:cs typeface="Calibri"/>
              </a:rPr>
              <a:t> </a:t>
            </a:r>
            <a:r>
              <a:rPr sz="1650" spc="55" dirty="0">
                <a:latin typeface="Calibri"/>
                <a:cs typeface="Calibri"/>
              </a:rPr>
              <a:t>and,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spc="15" dirty="0">
                <a:latin typeface="Calibri"/>
                <a:cs typeface="Calibri"/>
              </a:rPr>
              <a:t>if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spc="45" dirty="0">
                <a:latin typeface="Calibri"/>
                <a:cs typeface="Calibri"/>
              </a:rPr>
              <a:t>necessary,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spc="45" dirty="0">
                <a:latin typeface="Calibri"/>
                <a:cs typeface="Calibri"/>
              </a:rPr>
              <a:t>re-explain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40" dirty="0">
                <a:latin typeface="Calibri"/>
                <a:cs typeface="Calibri"/>
              </a:rPr>
              <a:t>the</a:t>
            </a:r>
            <a:r>
              <a:rPr sz="1650" spc="114" dirty="0">
                <a:latin typeface="Calibri"/>
                <a:cs typeface="Calibri"/>
              </a:rPr>
              <a:t> </a:t>
            </a:r>
            <a:r>
              <a:rPr sz="1650" spc="50" dirty="0">
                <a:latin typeface="Calibri"/>
                <a:cs typeface="Calibri"/>
              </a:rPr>
              <a:t>information</a:t>
            </a:r>
            <a:endParaRPr sz="165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520"/>
              </a:spcBef>
              <a:buFont typeface="Arial Unicode MS"/>
              <a:buChar char="●"/>
              <a:tabLst>
                <a:tab pos="698500" algn="l"/>
              </a:tabLst>
            </a:pPr>
            <a:r>
              <a:rPr sz="1650" spc="5" dirty="0">
                <a:latin typeface="Calibri"/>
                <a:cs typeface="Calibri"/>
              </a:rPr>
              <a:t>You </a:t>
            </a:r>
            <a:r>
              <a:rPr sz="1650" spc="30" dirty="0">
                <a:latin typeface="Calibri"/>
                <a:cs typeface="Calibri"/>
              </a:rPr>
              <a:t>are </a:t>
            </a:r>
            <a:r>
              <a:rPr sz="1650" b="1" spc="50" dirty="0">
                <a:latin typeface="Calibri"/>
                <a:cs typeface="Calibri"/>
              </a:rPr>
              <a:t>not </a:t>
            </a:r>
            <a:r>
              <a:rPr sz="1650" spc="50" dirty="0">
                <a:latin typeface="Calibri"/>
                <a:cs typeface="Calibri"/>
              </a:rPr>
              <a:t>assessing </a:t>
            </a:r>
            <a:r>
              <a:rPr sz="1650" spc="5" dirty="0">
                <a:latin typeface="Calibri"/>
                <a:cs typeface="Calibri"/>
              </a:rPr>
              <a:t>a </a:t>
            </a:r>
            <a:r>
              <a:rPr sz="1650" spc="40" dirty="0">
                <a:latin typeface="Calibri"/>
                <a:cs typeface="Calibri"/>
              </a:rPr>
              <a:t>person’s </a:t>
            </a:r>
            <a:r>
              <a:rPr sz="1650" spc="60" dirty="0">
                <a:latin typeface="Calibri"/>
                <a:cs typeface="Calibri"/>
              </a:rPr>
              <a:t>knowledge. </a:t>
            </a:r>
            <a:r>
              <a:rPr sz="1650" spc="5" dirty="0">
                <a:latin typeface="Calibri"/>
                <a:cs typeface="Calibri"/>
              </a:rPr>
              <a:t>You </a:t>
            </a:r>
            <a:r>
              <a:rPr sz="1650" spc="30" dirty="0">
                <a:latin typeface="Calibri"/>
                <a:cs typeface="Calibri"/>
              </a:rPr>
              <a:t>are </a:t>
            </a:r>
            <a:r>
              <a:rPr sz="1650" spc="50" dirty="0">
                <a:latin typeface="Calibri"/>
                <a:cs typeface="Calibri"/>
              </a:rPr>
              <a:t>assessing how well </a:t>
            </a:r>
            <a:r>
              <a:rPr sz="1650" b="1" i="1" spc="50" dirty="0">
                <a:latin typeface="Calibri"/>
                <a:cs typeface="Calibri"/>
              </a:rPr>
              <a:t>you </a:t>
            </a:r>
            <a:r>
              <a:rPr sz="1650" spc="50" dirty="0">
                <a:latin typeface="Calibri"/>
                <a:cs typeface="Calibri"/>
              </a:rPr>
              <a:t>explained </a:t>
            </a:r>
            <a:r>
              <a:rPr sz="1650" spc="5" dirty="0">
                <a:latin typeface="Calibri"/>
                <a:cs typeface="Calibri"/>
              </a:rPr>
              <a:t>a</a:t>
            </a:r>
            <a:r>
              <a:rPr sz="1650" spc="320" dirty="0">
                <a:latin typeface="Calibri"/>
                <a:cs typeface="Calibri"/>
              </a:rPr>
              <a:t> </a:t>
            </a:r>
            <a:r>
              <a:rPr sz="1650" spc="55" dirty="0">
                <a:latin typeface="Calibri"/>
                <a:cs typeface="Calibri"/>
              </a:rPr>
              <a:t>concept.</a:t>
            </a:r>
            <a:endParaRPr sz="16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Font typeface="Arial Unicode MS"/>
              <a:buChar char="●"/>
              <a:tabLst>
                <a:tab pos="241300" algn="l"/>
              </a:tabLst>
            </a:pPr>
            <a:r>
              <a:rPr sz="1650" spc="75" dirty="0">
                <a:latin typeface="Calibri"/>
                <a:cs typeface="Calibri"/>
              </a:rPr>
              <a:t>When </a:t>
            </a:r>
            <a:r>
              <a:rPr sz="1650" spc="40" dirty="0">
                <a:latin typeface="Calibri"/>
                <a:cs typeface="Calibri"/>
              </a:rPr>
              <a:t>you </a:t>
            </a:r>
            <a:r>
              <a:rPr sz="1650" spc="30" dirty="0">
                <a:latin typeface="Calibri"/>
                <a:cs typeface="Calibri"/>
              </a:rPr>
              <a:t>are </a:t>
            </a:r>
            <a:r>
              <a:rPr sz="1650" spc="60" dirty="0">
                <a:latin typeface="Calibri"/>
                <a:cs typeface="Calibri"/>
              </a:rPr>
              <a:t>communicating </a:t>
            </a:r>
            <a:r>
              <a:rPr sz="1650" spc="55" dirty="0">
                <a:latin typeface="Calibri"/>
                <a:cs typeface="Calibri"/>
              </a:rPr>
              <a:t>more </a:t>
            </a:r>
            <a:r>
              <a:rPr sz="1650" spc="50" dirty="0">
                <a:latin typeface="Calibri"/>
                <a:cs typeface="Calibri"/>
              </a:rPr>
              <a:t>than </a:t>
            </a:r>
            <a:r>
              <a:rPr sz="1650" spc="55" dirty="0">
                <a:latin typeface="Calibri"/>
                <a:cs typeface="Calibri"/>
              </a:rPr>
              <a:t>one</a:t>
            </a:r>
            <a:r>
              <a:rPr lang="en-US" sz="1650" spc="55" dirty="0">
                <a:latin typeface="Calibri"/>
                <a:cs typeface="Calibri"/>
              </a:rPr>
              <a:t> </a:t>
            </a:r>
            <a:r>
              <a:rPr sz="1650" spc="55" dirty="0">
                <a:latin typeface="Calibri"/>
                <a:cs typeface="Calibri"/>
              </a:rPr>
              <a:t>concept:</a:t>
            </a:r>
            <a:endParaRPr sz="165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919"/>
              </a:spcBef>
              <a:buFont typeface="Arial Unicode MS"/>
              <a:buChar char="●"/>
              <a:tabLst>
                <a:tab pos="698500" algn="l"/>
              </a:tabLst>
            </a:pPr>
            <a:r>
              <a:rPr sz="1650" spc="60" dirty="0">
                <a:latin typeface="Calibri"/>
                <a:cs typeface="Calibri"/>
              </a:rPr>
              <a:t>“Chunk </a:t>
            </a:r>
            <a:r>
              <a:rPr sz="1650" spc="50" dirty="0">
                <a:latin typeface="Calibri"/>
                <a:cs typeface="Calibri"/>
              </a:rPr>
              <a:t>and</a:t>
            </a:r>
            <a:r>
              <a:rPr sz="1650" spc="135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Check”</a:t>
            </a:r>
            <a:endParaRPr sz="165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20"/>
              </a:spcBef>
              <a:buFont typeface="Wingdings"/>
              <a:buChar char=""/>
              <a:tabLst>
                <a:tab pos="1155065" algn="l"/>
                <a:tab pos="1155700" algn="l"/>
              </a:tabLst>
            </a:pPr>
            <a:r>
              <a:rPr sz="1650" spc="25" dirty="0">
                <a:latin typeface="Calibri"/>
                <a:cs typeface="Calibri"/>
              </a:rPr>
              <a:t>Teach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40" dirty="0">
                <a:latin typeface="Calibri"/>
                <a:cs typeface="Calibri"/>
              </a:rPr>
              <a:t>the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40" dirty="0">
                <a:latin typeface="Calibri"/>
                <a:cs typeface="Calibri"/>
              </a:rPr>
              <a:t>2-3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spc="55" dirty="0">
                <a:latin typeface="Calibri"/>
                <a:cs typeface="Calibri"/>
              </a:rPr>
              <a:t>main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50" dirty="0">
                <a:latin typeface="Calibri"/>
                <a:cs typeface="Calibri"/>
              </a:rPr>
              <a:t>points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spc="25" dirty="0">
                <a:latin typeface="Calibri"/>
                <a:cs typeface="Calibri"/>
              </a:rPr>
              <a:t>for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spc="45" dirty="0">
                <a:latin typeface="Calibri"/>
                <a:cs typeface="Calibri"/>
              </a:rPr>
              <a:t>the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25" dirty="0">
                <a:latin typeface="Calibri"/>
                <a:cs typeface="Calibri"/>
              </a:rPr>
              <a:t>first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concept</a:t>
            </a:r>
            <a:r>
              <a:rPr sz="1650" spc="75" dirty="0">
                <a:latin typeface="Calibri"/>
                <a:cs typeface="Calibri"/>
              </a:rPr>
              <a:t> </a:t>
            </a:r>
            <a:r>
              <a:rPr sz="1650" spc="50" dirty="0">
                <a:latin typeface="Calibri"/>
                <a:cs typeface="Calibri"/>
              </a:rPr>
              <a:t>and</a:t>
            </a:r>
            <a:r>
              <a:rPr sz="1650" spc="114" dirty="0">
                <a:latin typeface="Calibri"/>
                <a:cs typeface="Calibri"/>
              </a:rPr>
              <a:t> </a:t>
            </a:r>
            <a:r>
              <a:rPr sz="1650" spc="55" dirty="0">
                <a:latin typeface="Calibri"/>
                <a:cs typeface="Calibri"/>
              </a:rPr>
              <a:t>check</a:t>
            </a:r>
            <a:r>
              <a:rPr sz="1650" spc="90" dirty="0">
                <a:latin typeface="Calibri"/>
                <a:cs typeface="Calibri"/>
              </a:rPr>
              <a:t> </a:t>
            </a:r>
            <a:r>
              <a:rPr sz="1650" spc="25" dirty="0">
                <a:latin typeface="Calibri"/>
                <a:cs typeface="Calibri"/>
              </a:rPr>
              <a:t>for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understanding,</a:t>
            </a:r>
            <a:endParaRPr sz="165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520"/>
              </a:spcBef>
              <a:buFont typeface="Wingdings"/>
              <a:buChar char=""/>
              <a:tabLst>
                <a:tab pos="1155700" algn="l"/>
                <a:tab pos="1156335" algn="l"/>
              </a:tabLst>
            </a:pPr>
            <a:r>
              <a:rPr sz="1650" spc="55" dirty="0">
                <a:latin typeface="Calibri"/>
                <a:cs typeface="Calibri"/>
              </a:rPr>
              <a:t>Then </a:t>
            </a:r>
            <a:r>
              <a:rPr sz="1650" spc="30" dirty="0">
                <a:latin typeface="Calibri"/>
                <a:cs typeface="Calibri"/>
              </a:rPr>
              <a:t>go </a:t>
            </a:r>
            <a:r>
              <a:rPr sz="1650" spc="15" dirty="0">
                <a:latin typeface="Calibri"/>
                <a:cs typeface="Calibri"/>
              </a:rPr>
              <a:t>to </a:t>
            </a:r>
            <a:r>
              <a:rPr sz="1650" spc="40" dirty="0">
                <a:latin typeface="Calibri"/>
                <a:cs typeface="Calibri"/>
              </a:rPr>
              <a:t>the </a:t>
            </a:r>
            <a:r>
              <a:rPr sz="1650" spc="45" dirty="0">
                <a:latin typeface="Calibri"/>
                <a:cs typeface="Calibri"/>
              </a:rPr>
              <a:t>next</a:t>
            </a:r>
            <a:r>
              <a:rPr sz="1650" spc="360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concept</a:t>
            </a:r>
            <a:endParaRPr sz="1650" dirty="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919"/>
              </a:spcBef>
              <a:buFont typeface="Wingdings"/>
              <a:buChar char=""/>
              <a:tabLst>
                <a:tab pos="1155700" algn="l"/>
                <a:tab pos="1156335" algn="l"/>
              </a:tabLst>
            </a:pPr>
            <a:r>
              <a:rPr sz="1650" spc="35" dirty="0">
                <a:latin typeface="Calibri"/>
                <a:cs typeface="Calibri"/>
              </a:rPr>
              <a:t>Are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spc="45" dirty="0">
                <a:latin typeface="Calibri"/>
                <a:cs typeface="Calibri"/>
              </a:rPr>
              <a:t>there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spc="55" dirty="0">
                <a:latin typeface="Calibri"/>
                <a:cs typeface="Calibri"/>
              </a:rPr>
              <a:t>times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spc="65" dirty="0">
                <a:latin typeface="Calibri"/>
                <a:cs typeface="Calibri"/>
              </a:rPr>
              <a:t>when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40" dirty="0">
                <a:latin typeface="Calibri"/>
                <a:cs typeface="Calibri"/>
              </a:rPr>
              <a:t>you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40" dirty="0">
                <a:latin typeface="Calibri"/>
                <a:cs typeface="Calibri"/>
              </a:rPr>
              <a:t>have</a:t>
            </a:r>
            <a:r>
              <a:rPr sz="1650" spc="110" dirty="0">
                <a:latin typeface="Calibri"/>
                <a:cs typeface="Calibri"/>
              </a:rPr>
              <a:t> </a:t>
            </a:r>
            <a:r>
              <a:rPr sz="1650" spc="15" dirty="0">
                <a:latin typeface="Calibri"/>
                <a:cs typeface="Calibri"/>
              </a:rPr>
              <a:t>to</a:t>
            </a:r>
            <a:r>
              <a:rPr sz="1650" spc="105" dirty="0">
                <a:latin typeface="Calibri"/>
                <a:cs typeface="Calibri"/>
              </a:rPr>
              <a:t> </a:t>
            </a:r>
            <a:r>
              <a:rPr sz="1650" spc="50" dirty="0">
                <a:latin typeface="Calibri"/>
                <a:cs typeface="Calibri"/>
              </a:rPr>
              <a:t>present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spc="5" dirty="0">
                <a:latin typeface="Calibri"/>
                <a:cs typeface="Calibri"/>
              </a:rPr>
              <a:t>a</a:t>
            </a:r>
            <a:r>
              <a:rPr sz="1650" spc="100" dirty="0">
                <a:latin typeface="Calibri"/>
                <a:cs typeface="Calibri"/>
              </a:rPr>
              <a:t> </a:t>
            </a:r>
            <a:r>
              <a:rPr sz="1650" spc="35" dirty="0">
                <a:latin typeface="Calibri"/>
                <a:cs typeface="Calibri"/>
              </a:rPr>
              <a:t>lot</a:t>
            </a:r>
            <a:r>
              <a:rPr sz="1650" spc="80" dirty="0">
                <a:latin typeface="Calibri"/>
                <a:cs typeface="Calibri"/>
              </a:rPr>
              <a:t> </a:t>
            </a:r>
            <a:r>
              <a:rPr sz="1650" spc="40" dirty="0">
                <a:latin typeface="Calibri"/>
                <a:cs typeface="Calibri"/>
              </a:rPr>
              <a:t>of</a:t>
            </a:r>
            <a:r>
              <a:rPr sz="1650" spc="85" dirty="0">
                <a:latin typeface="Calibri"/>
                <a:cs typeface="Calibri"/>
              </a:rPr>
              <a:t> </a:t>
            </a:r>
            <a:r>
              <a:rPr sz="1650" spc="50" dirty="0">
                <a:latin typeface="Calibri"/>
                <a:cs typeface="Calibri"/>
              </a:rPr>
              <a:t>information?</a:t>
            </a:r>
            <a:endParaRPr sz="165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19"/>
              </a:spcBef>
              <a:buFont typeface="Arial Unicode MS"/>
              <a:buChar char="●"/>
              <a:tabLst>
                <a:tab pos="241935" algn="l"/>
              </a:tabLst>
            </a:pPr>
            <a:r>
              <a:rPr sz="1650" spc="50" dirty="0">
                <a:latin typeface="Calibri"/>
                <a:cs typeface="Calibri"/>
              </a:rPr>
              <a:t>Use </a:t>
            </a:r>
            <a:r>
              <a:rPr sz="1650" spc="65" dirty="0">
                <a:latin typeface="Calibri"/>
                <a:cs typeface="Calibri"/>
              </a:rPr>
              <a:t>open-ended </a:t>
            </a:r>
            <a:r>
              <a:rPr sz="1650" spc="55" dirty="0">
                <a:latin typeface="Calibri"/>
                <a:cs typeface="Calibri"/>
              </a:rPr>
              <a:t>questions, </a:t>
            </a:r>
            <a:r>
              <a:rPr sz="1650" spc="45" dirty="0">
                <a:latin typeface="Calibri"/>
                <a:cs typeface="Calibri"/>
              </a:rPr>
              <a:t>rather </a:t>
            </a:r>
            <a:r>
              <a:rPr sz="1650" spc="50" dirty="0">
                <a:latin typeface="Calibri"/>
                <a:cs typeface="Calibri"/>
              </a:rPr>
              <a:t>than </a:t>
            </a:r>
            <a:r>
              <a:rPr sz="1650" spc="60" dirty="0">
                <a:latin typeface="Calibri"/>
                <a:cs typeface="Calibri"/>
              </a:rPr>
              <a:t>close-ended </a:t>
            </a:r>
            <a:r>
              <a:rPr sz="1650" spc="55" dirty="0">
                <a:latin typeface="Calibri"/>
                <a:cs typeface="Calibri"/>
              </a:rPr>
              <a:t>questions. Examples </a:t>
            </a:r>
            <a:r>
              <a:rPr sz="1650" spc="40" dirty="0">
                <a:latin typeface="Calibri"/>
                <a:cs typeface="Calibri"/>
              </a:rPr>
              <a:t>of </a:t>
            </a:r>
            <a:r>
              <a:rPr sz="1650" spc="60" dirty="0">
                <a:latin typeface="Calibri"/>
                <a:cs typeface="Calibri"/>
              </a:rPr>
              <a:t>close-ended</a:t>
            </a:r>
            <a:r>
              <a:rPr sz="1650" spc="445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include:</a:t>
            </a:r>
            <a:endParaRPr sz="165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520"/>
              </a:spcBef>
              <a:buFont typeface="Arial Unicode MS"/>
              <a:buChar char="●"/>
              <a:tabLst>
                <a:tab pos="698500" algn="l"/>
              </a:tabLst>
            </a:pPr>
            <a:r>
              <a:rPr sz="1650" spc="50" dirty="0">
                <a:latin typeface="Calibri"/>
                <a:cs typeface="Calibri"/>
              </a:rPr>
              <a:t>“Do </a:t>
            </a:r>
            <a:r>
              <a:rPr sz="1650" spc="40" dirty="0">
                <a:latin typeface="Calibri"/>
                <a:cs typeface="Calibri"/>
              </a:rPr>
              <a:t>you</a:t>
            </a:r>
            <a:r>
              <a:rPr sz="1650" spc="160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understand?”</a:t>
            </a:r>
            <a:endParaRPr sz="165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919"/>
              </a:spcBef>
              <a:buFont typeface="Arial Unicode MS"/>
              <a:buChar char="●"/>
              <a:tabLst>
                <a:tab pos="698500" algn="l"/>
              </a:tabLst>
            </a:pPr>
            <a:r>
              <a:rPr sz="1650" spc="50" dirty="0">
                <a:latin typeface="Calibri"/>
                <a:cs typeface="Calibri"/>
              </a:rPr>
              <a:t>“Do </a:t>
            </a:r>
            <a:r>
              <a:rPr sz="1650" spc="40" dirty="0">
                <a:latin typeface="Calibri"/>
                <a:cs typeface="Calibri"/>
              </a:rPr>
              <a:t>you have any</a:t>
            </a:r>
            <a:r>
              <a:rPr sz="1650" spc="280" dirty="0">
                <a:latin typeface="Calibri"/>
                <a:cs typeface="Calibri"/>
              </a:rPr>
              <a:t> </a:t>
            </a:r>
            <a:r>
              <a:rPr sz="1650" spc="60" dirty="0">
                <a:latin typeface="Calibri"/>
                <a:cs typeface="Calibri"/>
              </a:rPr>
              <a:t>questions?”</a:t>
            </a:r>
            <a:endParaRPr sz="165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19"/>
              </a:spcBef>
              <a:buFont typeface="Arial Unicode MS"/>
              <a:buChar char="●"/>
              <a:tabLst>
                <a:tab pos="698500" algn="l"/>
              </a:tabLst>
            </a:pPr>
            <a:r>
              <a:rPr sz="1650" spc="45" dirty="0">
                <a:latin typeface="Calibri"/>
                <a:cs typeface="Calibri"/>
              </a:rPr>
              <a:t>Any </a:t>
            </a:r>
            <a:r>
              <a:rPr sz="1650" spc="55" dirty="0">
                <a:latin typeface="Calibri"/>
                <a:cs typeface="Calibri"/>
              </a:rPr>
              <a:t>questions </a:t>
            </a:r>
            <a:r>
              <a:rPr sz="1650" spc="45" dirty="0">
                <a:latin typeface="Calibri"/>
                <a:cs typeface="Calibri"/>
              </a:rPr>
              <a:t>that </a:t>
            </a:r>
            <a:r>
              <a:rPr sz="1650" spc="40" dirty="0">
                <a:latin typeface="Calibri"/>
                <a:cs typeface="Calibri"/>
              </a:rPr>
              <a:t>can </a:t>
            </a:r>
            <a:r>
              <a:rPr sz="1650" spc="45" dirty="0">
                <a:latin typeface="Calibri"/>
                <a:cs typeface="Calibri"/>
              </a:rPr>
              <a:t>be </a:t>
            </a:r>
            <a:r>
              <a:rPr sz="1650" spc="55" dirty="0">
                <a:latin typeface="Calibri"/>
                <a:cs typeface="Calibri"/>
              </a:rPr>
              <a:t>answered </a:t>
            </a:r>
            <a:r>
              <a:rPr sz="1650" spc="45" dirty="0">
                <a:latin typeface="Calibri"/>
                <a:cs typeface="Calibri"/>
              </a:rPr>
              <a:t>with </a:t>
            </a:r>
            <a:r>
              <a:rPr sz="1650" spc="5" dirty="0">
                <a:latin typeface="Calibri"/>
                <a:cs typeface="Calibri"/>
              </a:rPr>
              <a:t>a</a:t>
            </a:r>
            <a:r>
              <a:rPr sz="1650" spc="170" dirty="0">
                <a:latin typeface="Calibri"/>
                <a:cs typeface="Calibri"/>
              </a:rPr>
              <a:t> </a:t>
            </a:r>
            <a:r>
              <a:rPr sz="1650" spc="40" dirty="0">
                <a:latin typeface="Calibri"/>
                <a:cs typeface="Calibri"/>
              </a:rPr>
              <a:t>yes or </a:t>
            </a:r>
            <a:r>
              <a:rPr sz="1650" spc="45" dirty="0">
                <a:latin typeface="Calibri"/>
                <a:cs typeface="Calibri"/>
              </a:rPr>
              <a:t>no</a:t>
            </a:r>
            <a:endParaRPr sz="16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02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9639" y="408517"/>
            <a:ext cx="8355330" cy="135953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680"/>
              </a:spcBef>
              <a:tabLst>
                <a:tab pos="3776345" algn="l"/>
              </a:tabLst>
            </a:pPr>
            <a:r>
              <a:rPr spc="20" dirty="0"/>
              <a:t>A </a:t>
            </a:r>
            <a:r>
              <a:rPr spc="-75" dirty="0"/>
              <a:t>method </a:t>
            </a:r>
            <a:r>
              <a:rPr spc="-45" dirty="0"/>
              <a:t>to </a:t>
            </a:r>
            <a:r>
              <a:rPr spc="-70" dirty="0"/>
              <a:t>ensure </a:t>
            </a:r>
            <a:r>
              <a:rPr spc="15" dirty="0"/>
              <a:t>a </a:t>
            </a:r>
            <a:r>
              <a:rPr spc="-100" dirty="0"/>
              <a:t>person’s  </a:t>
            </a:r>
            <a:r>
              <a:rPr spc="-80" dirty="0" err="1"/>
              <a:t>understanding:</a:t>
            </a:r>
            <a:r>
              <a:rPr spc="-105" dirty="0" err="1"/>
              <a:t>Teach-back</a:t>
            </a:r>
            <a:r>
              <a:rPr spc="-190" dirty="0"/>
              <a:t> </a:t>
            </a:r>
            <a:r>
              <a:rPr spc="-75" dirty="0"/>
              <a:t>Method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1698" y="1790700"/>
            <a:ext cx="10694702" cy="3018134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ts val="2950"/>
              </a:lnSpc>
              <a:spcBef>
                <a:spcPts val="300"/>
              </a:spcBef>
            </a:pPr>
            <a:r>
              <a:rPr sz="2500" b="1" spc="-65" dirty="0">
                <a:latin typeface="Calibri"/>
                <a:cs typeface="Calibri"/>
              </a:rPr>
              <a:t>Teach-back</a:t>
            </a:r>
            <a:r>
              <a:rPr sz="2500" b="1" spc="-85" dirty="0">
                <a:latin typeface="Calibri"/>
                <a:cs typeface="Calibri"/>
              </a:rPr>
              <a:t> </a:t>
            </a:r>
            <a:r>
              <a:rPr sz="2500" b="1" spc="-50" dirty="0">
                <a:latin typeface="Calibri"/>
                <a:cs typeface="Calibri"/>
              </a:rPr>
              <a:t>Method</a:t>
            </a:r>
            <a:endParaRPr sz="2500" dirty="0">
              <a:latin typeface="Calibri"/>
              <a:cs typeface="Calibri"/>
            </a:endParaRPr>
          </a:p>
          <a:p>
            <a:pPr marL="698500" marR="960755" indent="-228600">
              <a:lnSpc>
                <a:spcPts val="3000"/>
              </a:lnSpc>
              <a:spcBef>
                <a:spcPts val="50"/>
              </a:spcBef>
              <a:buFont typeface="Arial"/>
              <a:buChar char="•"/>
              <a:tabLst>
                <a:tab pos="698500" algn="l"/>
              </a:tabLst>
            </a:pPr>
            <a:r>
              <a:rPr sz="2500" spc="-65" dirty="0">
                <a:latin typeface="Calibri"/>
                <a:cs typeface="Calibri"/>
              </a:rPr>
              <a:t>Teach-back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is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70" dirty="0">
                <a:latin typeface="Calibri"/>
                <a:cs typeface="Calibri"/>
              </a:rPr>
              <a:t>way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to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confirm</a:t>
            </a:r>
            <a:r>
              <a:rPr sz="2500" spc="-114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that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you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55" dirty="0">
                <a:latin typeface="Calibri"/>
                <a:cs typeface="Calibri"/>
              </a:rPr>
              <a:t>have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explained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to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the  Apprentice what </a:t>
            </a:r>
            <a:r>
              <a:rPr sz="2500" spc="-40" dirty="0">
                <a:latin typeface="Calibri"/>
                <a:cs typeface="Calibri"/>
              </a:rPr>
              <a:t>they need </a:t>
            </a:r>
            <a:r>
              <a:rPr sz="2500" spc="-30" dirty="0">
                <a:latin typeface="Calibri"/>
                <a:cs typeface="Calibri"/>
              </a:rPr>
              <a:t>to</a:t>
            </a:r>
            <a:r>
              <a:rPr sz="2500" spc="-210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know</a:t>
            </a:r>
            <a:endParaRPr sz="2500" dirty="0">
              <a:latin typeface="Calibri"/>
              <a:cs typeface="Calibri"/>
            </a:endParaRPr>
          </a:p>
          <a:p>
            <a:pPr marL="698500" marR="5080" indent="-228600">
              <a:lnSpc>
                <a:spcPts val="2500"/>
              </a:lnSpc>
              <a:spcBef>
                <a:spcPts val="300"/>
              </a:spcBef>
              <a:buFont typeface="Arial"/>
              <a:buChar char="•"/>
              <a:tabLst>
                <a:tab pos="698500" algn="l"/>
              </a:tabLst>
            </a:pPr>
            <a:r>
              <a:rPr sz="2500" spc="-50" dirty="0">
                <a:latin typeface="Calibri"/>
                <a:cs typeface="Calibri"/>
              </a:rPr>
              <a:t>Apprentices’ </a:t>
            </a:r>
            <a:r>
              <a:rPr sz="2500" spc="-55" dirty="0">
                <a:latin typeface="Calibri"/>
                <a:cs typeface="Calibri"/>
              </a:rPr>
              <a:t>understanding </a:t>
            </a:r>
            <a:r>
              <a:rPr sz="2500" spc="-15" dirty="0">
                <a:latin typeface="Calibri"/>
                <a:cs typeface="Calibri"/>
              </a:rPr>
              <a:t>is </a:t>
            </a:r>
            <a:r>
              <a:rPr sz="2500" spc="-50" dirty="0">
                <a:latin typeface="Calibri"/>
                <a:cs typeface="Calibri"/>
              </a:rPr>
              <a:t>confirmed </a:t>
            </a:r>
            <a:r>
              <a:rPr sz="2500" spc="-45" dirty="0">
                <a:latin typeface="Calibri"/>
                <a:cs typeface="Calibri"/>
              </a:rPr>
              <a:t>when </a:t>
            </a:r>
            <a:r>
              <a:rPr sz="2500" spc="-40" dirty="0">
                <a:latin typeface="Calibri"/>
                <a:cs typeface="Calibri"/>
              </a:rPr>
              <a:t>they </a:t>
            </a:r>
            <a:r>
              <a:rPr sz="2500" spc="-45" dirty="0">
                <a:latin typeface="Calibri"/>
                <a:cs typeface="Calibri"/>
              </a:rPr>
              <a:t>explain </a:t>
            </a:r>
            <a:r>
              <a:rPr sz="2500" spc="-15" dirty="0">
                <a:latin typeface="Calibri"/>
                <a:cs typeface="Calibri"/>
              </a:rPr>
              <a:t>it </a:t>
            </a:r>
            <a:r>
              <a:rPr sz="2500" spc="-40" dirty="0">
                <a:latin typeface="Calibri"/>
                <a:cs typeface="Calibri"/>
              </a:rPr>
              <a:t>back</a:t>
            </a:r>
            <a:r>
              <a:rPr sz="2500" spc="-275" dirty="0">
                <a:latin typeface="Calibri"/>
                <a:cs typeface="Calibri"/>
              </a:rPr>
              <a:t> </a:t>
            </a:r>
            <a:r>
              <a:rPr sz="2500" spc="-60" dirty="0">
                <a:latin typeface="Calibri"/>
                <a:cs typeface="Calibri"/>
              </a:rPr>
              <a:t>to  </a:t>
            </a:r>
            <a:r>
              <a:rPr sz="2500" spc="-45" dirty="0">
                <a:latin typeface="Calibri"/>
                <a:cs typeface="Calibri"/>
              </a:rPr>
              <a:t>you</a:t>
            </a:r>
            <a:endParaRPr sz="2500" dirty="0">
              <a:latin typeface="Calibri"/>
              <a:cs typeface="Calibri"/>
            </a:endParaRPr>
          </a:p>
          <a:p>
            <a:pPr marL="698500" marR="139065" indent="-228600">
              <a:lnSpc>
                <a:spcPts val="2500"/>
              </a:lnSpc>
              <a:spcBef>
                <a:spcPts val="400"/>
              </a:spcBef>
              <a:buFont typeface="Arial"/>
              <a:buChar char="•"/>
              <a:tabLst>
                <a:tab pos="698500" algn="l"/>
              </a:tabLst>
            </a:pPr>
            <a:r>
              <a:rPr sz="2500" spc="-35" dirty="0">
                <a:latin typeface="Calibri"/>
                <a:cs typeface="Calibri"/>
              </a:rPr>
              <a:t>This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is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not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test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of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the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60" dirty="0">
                <a:latin typeface="Calibri"/>
                <a:cs typeface="Calibri"/>
              </a:rPr>
              <a:t>Apprentice’s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knowledge.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This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is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a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test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of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how  well you explained </a:t>
            </a:r>
            <a:r>
              <a:rPr sz="2500" spc="-35" dirty="0">
                <a:latin typeface="Calibri"/>
                <a:cs typeface="Calibri"/>
              </a:rPr>
              <a:t>the</a:t>
            </a:r>
            <a:r>
              <a:rPr sz="2500" spc="-17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concept.</a:t>
            </a:r>
            <a:endParaRPr sz="2500" dirty="0">
              <a:latin typeface="Calibri"/>
              <a:cs typeface="Calibri"/>
            </a:endParaRPr>
          </a:p>
          <a:p>
            <a:pPr marL="698500" marR="315595" indent="-228600">
              <a:lnSpc>
                <a:spcPts val="2500"/>
              </a:lnSpc>
              <a:spcBef>
                <a:spcPts val="800"/>
              </a:spcBef>
              <a:buFont typeface="Arial"/>
              <a:buChar char="•"/>
              <a:tabLst>
                <a:tab pos="698500" algn="l"/>
              </a:tabLst>
            </a:pPr>
            <a:r>
              <a:rPr sz="2500" spc="-40" dirty="0">
                <a:latin typeface="Calibri"/>
                <a:cs typeface="Calibri"/>
              </a:rPr>
              <a:t>Use </a:t>
            </a:r>
            <a:r>
              <a:rPr sz="2500" spc="-45" dirty="0">
                <a:latin typeface="Calibri"/>
                <a:cs typeface="Calibri"/>
              </a:rPr>
              <a:t>teach-back </a:t>
            </a:r>
            <a:r>
              <a:rPr sz="2500" spc="-60" dirty="0">
                <a:latin typeface="Calibri"/>
                <a:cs typeface="Calibri"/>
              </a:rPr>
              <a:t>frequently, </a:t>
            </a:r>
            <a:r>
              <a:rPr sz="2500" spc="-40" dirty="0">
                <a:latin typeface="Calibri"/>
                <a:cs typeface="Calibri"/>
              </a:rPr>
              <a:t>both </a:t>
            </a:r>
            <a:r>
              <a:rPr sz="2500" spc="-45" dirty="0">
                <a:latin typeface="Calibri"/>
                <a:cs typeface="Calibri"/>
              </a:rPr>
              <a:t>when you </a:t>
            </a:r>
            <a:r>
              <a:rPr sz="2500" spc="-35" dirty="0">
                <a:latin typeface="Calibri"/>
                <a:cs typeface="Calibri"/>
              </a:rPr>
              <a:t>think the </a:t>
            </a:r>
            <a:r>
              <a:rPr sz="2500" spc="-50" dirty="0">
                <a:latin typeface="Calibri"/>
                <a:cs typeface="Calibri"/>
              </a:rPr>
              <a:t>person  </a:t>
            </a:r>
            <a:r>
              <a:rPr sz="2500" spc="-55" dirty="0">
                <a:latin typeface="Calibri"/>
                <a:cs typeface="Calibri"/>
              </a:rPr>
              <a:t>understands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and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when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45" dirty="0">
                <a:latin typeface="Calibri"/>
                <a:cs typeface="Calibri"/>
              </a:rPr>
              <a:t>you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think</a:t>
            </a:r>
            <a:r>
              <a:rPr sz="2500" spc="-85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the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50" dirty="0">
                <a:latin typeface="Calibri"/>
                <a:cs typeface="Calibri"/>
              </a:rPr>
              <a:t>person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is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struggling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with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65" dirty="0">
                <a:latin typeface="Calibri"/>
                <a:cs typeface="Calibri"/>
              </a:rPr>
              <a:t>your  </a:t>
            </a:r>
            <a:r>
              <a:rPr sz="2500" spc="-50" dirty="0">
                <a:latin typeface="Calibri"/>
                <a:cs typeface="Calibri"/>
              </a:rPr>
              <a:t>directions</a:t>
            </a:r>
            <a:endParaRPr sz="25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98611" y="5734050"/>
            <a:ext cx="324421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i="1" spc="-25" dirty="0">
                <a:latin typeface="Calibri"/>
                <a:cs typeface="Calibri"/>
              </a:rPr>
              <a:t>Source:</a:t>
            </a:r>
            <a:r>
              <a:rPr sz="1250" i="1" spc="25" dirty="0">
                <a:latin typeface="Calibri"/>
                <a:cs typeface="Calibri"/>
              </a:rPr>
              <a:t> </a:t>
            </a:r>
            <a:r>
              <a:rPr sz="1250" spc="-30" dirty="0">
                <a:solidFill>
                  <a:srgbClr val="0563C1"/>
                </a:solidFill>
                <a:latin typeface="Calibri"/>
                <a:cs typeface="Calibri"/>
                <a:hlinkClick r:id="rId2"/>
              </a:rPr>
              <a:t>http://nchealthliteracy.org/toolkit/tool5.pdf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51240" y="5933230"/>
            <a:ext cx="2698750" cy="0"/>
          </a:xfrm>
          <a:custGeom>
            <a:avLst/>
            <a:gdLst/>
            <a:ahLst/>
            <a:cxnLst/>
            <a:rect l="l" t="t" r="r" b="b"/>
            <a:pathLst>
              <a:path w="2698750">
                <a:moveTo>
                  <a:pt x="0" y="0"/>
                </a:moveTo>
                <a:lnTo>
                  <a:pt x="2698750" y="0"/>
                </a:lnTo>
              </a:path>
            </a:pathLst>
          </a:custGeom>
          <a:ln w="52920">
            <a:solidFill>
              <a:srgbClr val="056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905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2338" y="863782"/>
            <a:ext cx="10505038" cy="72840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680"/>
              </a:spcBef>
            </a:pPr>
            <a:r>
              <a:rPr lang="en-US" spc="-60" dirty="0"/>
              <a:t>U</a:t>
            </a:r>
            <a:r>
              <a:rPr spc="-45" dirty="0"/>
              <a:t>s</a:t>
            </a:r>
            <a:r>
              <a:rPr lang="en-US" spc="-45" dirty="0"/>
              <a:t>ing</a:t>
            </a:r>
            <a:r>
              <a:rPr spc="-45" dirty="0"/>
              <a:t> </a:t>
            </a:r>
            <a:r>
              <a:rPr spc="-40" dirty="0"/>
              <a:t>the </a:t>
            </a:r>
            <a:r>
              <a:rPr spc="-105" dirty="0"/>
              <a:t>Teach-back</a:t>
            </a:r>
            <a:r>
              <a:rPr spc="-595" dirty="0"/>
              <a:t> </a:t>
            </a:r>
            <a:r>
              <a:rPr lang="en-US" spc="-595" dirty="0"/>
              <a:t>M</a:t>
            </a:r>
            <a:r>
              <a:rPr spc="-75" dirty="0"/>
              <a:t>ethod  </a:t>
            </a:r>
            <a:r>
              <a:rPr spc="-55" dirty="0"/>
              <a:t>with</a:t>
            </a:r>
            <a:r>
              <a:rPr spc="-130" dirty="0"/>
              <a:t> </a:t>
            </a:r>
            <a:r>
              <a:rPr lang="en-US" spc="-130" dirty="0"/>
              <a:t>A</a:t>
            </a:r>
            <a:r>
              <a:rPr spc="-75" dirty="0"/>
              <a:t>pprentices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4181" y="1907117"/>
            <a:ext cx="10323195" cy="41021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241300" algn="l"/>
              </a:tabLst>
            </a:pPr>
            <a:r>
              <a:rPr sz="2050" spc="45" dirty="0">
                <a:latin typeface="Calibri"/>
                <a:cs typeface="Calibri"/>
              </a:rPr>
              <a:t>Plan </a:t>
            </a:r>
            <a:r>
              <a:rPr sz="2050" spc="50" dirty="0">
                <a:latin typeface="Calibri"/>
                <a:cs typeface="Calibri"/>
              </a:rPr>
              <a:t>your</a:t>
            </a:r>
            <a:r>
              <a:rPr sz="2050" spc="110" dirty="0">
                <a:latin typeface="Calibri"/>
                <a:cs typeface="Calibri"/>
              </a:rPr>
              <a:t> </a:t>
            </a:r>
            <a:r>
              <a:rPr sz="2050" spc="55" dirty="0">
                <a:latin typeface="Calibri"/>
                <a:cs typeface="Calibri"/>
              </a:rPr>
              <a:t>approach</a:t>
            </a:r>
            <a:endParaRPr sz="2050" dirty="0">
              <a:latin typeface="Calibri"/>
              <a:cs typeface="Calibri"/>
            </a:endParaRPr>
          </a:p>
          <a:p>
            <a:pPr marL="469265" marR="118745" algn="just">
              <a:lnSpc>
                <a:spcPct val="93500"/>
              </a:lnSpc>
              <a:spcBef>
                <a:spcPts val="600"/>
              </a:spcBef>
            </a:pPr>
            <a:r>
              <a:rPr sz="2050" spc="50" dirty="0">
                <a:latin typeface="Calibri"/>
                <a:cs typeface="Calibri"/>
              </a:rPr>
              <a:t>Think </a:t>
            </a:r>
            <a:r>
              <a:rPr sz="2050" spc="55" dirty="0">
                <a:latin typeface="Calibri"/>
                <a:cs typeface="Calibri"/>
              </a:rPr>
              <a:t>about how </a:t>
            </a:r>
            <a:r>
              <a:rPr sz="2050" spc="45" dirty="0">
                <a:latin typeface="Calibri"/>
                <a:cs typeface="Calibri"/>
              </a:rPr>
              <a:t>you </a:t>
            </a:r>
            <a:r>
              <a:rPr sz="2050" spc="40" dirty="0">
                <a:latin typeface="Calibri"/>
                <a:cs typeface="Calibri"/>
              </a:rPr>
              <a:t>will </a:t>
            </a:r>
            <a:r>
              <a:rPr sz="2050" spc="45" dirty="0">
                <a:latin typeface="Calibri"/>
                <a:cs typeface="Calibri"/>
              </a:rPr>
              <a:t>ask the </a:t>
            </a:r>
            <a:r>
              <a:rPr sz="2050" spc="50" dirty="0">
                <a:latin typeface="Calibri"/>
                <a:cs typeface="Calibri"/>
              </a:rPr>
              <a:t>person </a:t>
            </a:r>
            <a:r>
              <a:rPr sz="2050" spc="20" dirty="0">
                <a:latin typeface="Calibri"/>
                <a:cs typeface="Calibri"/>
              </a:rPr>
              <a:t>to </a:t>
            </a:r>
            <a:r>
              <a:rPr sz="2050" spc="50" dirty="0">
                <a:latin typeface="Calibri"/>
                <a:cs typeface="Calibri"/>
              </a:rPr>
              <a:t>teach-back </a:t>
            </a:r>
            <a:r>
              <a:rPr sz="2050" spc="45" dirty="0">
                <a:latin typeface="Calibri"/>
                <a:cs typeface="Calibri"/>
              </a:rPr>
              <a:t>information </a:t>
            </a:r>
            <a:r>
              <a:rPr sz="2050" spc="55" dirty="0">
                <a:latin typeface="Calibri"/>
                <a:cs typeface="Calibri"/>
              </a:rPr>
              <a:t>based </a:t>
            </a:r>
            <a:r>
              <a:rPr sz="2050" spc="45" dirty="0">
                <a:latin typeface="Calibri"/>
                <a:cs typeface="Calibri"/>
              </a:rPr>
              <a:t>on the </a:t>
            </a:r>
            <a:r>
              <a:rPr sz="2050" spc="40" dirty="0">
                <a:latin typeface="Calibri"/>
                <a:cs typeface="Calibri"/>
              </a:rPr>
              <a:t>topic  </a:t>
            </a:r>
            <a:r>
              <a:rPr sz="2050" spc="45" dirty="0">
                <a:latin typeface="Calibri"/>
                <a:cs typeface="Calibri"/>
              </a:rPr>
              <a:t>you </a:t>
            </a:r>
            <a:r>
              <a:rPr sz="2050" spc="30" dirty="0">
                <a:latin typeface="Calibri"/>
                <a:cs typeface="Calibri"/>
              </a:rPr>
              <a:t>are </a:t>
            </a:r>
            <a:r>
              <a:rPr sz="2050" spc="50" dirty="0">
                <a:latin typeface="Calibri"/>
                <a:cs typeface="Calibri"/>
              </a:rPr>
              <a:t>reviewing</a:t>
            </a:r>
            <a:r>
              <a:rPr lang="en-US" sz="2050" spc="50" dirty="0">
                <a:latin typeface="Calibri"/>
                <a:cs typeface="Calibri"/>
              </a:rPr>
              <a:t>.</a:t>
            </a:r>
            <a:r>
              <a:rPr sz="2050" spc="50" dirty="0">
                <a:latin typeface="Calibri"/>
                <a:cs typeface="Calibri"/>
              </a:rPr>
              <a:t> Keep </a:t>
            </a:r>
            <a:r>
              <a:rPr sz="2050" spc="20" dirty="0">
                <a:latin typeface="Calibri"/>
                <a:cs typeface="Calibri"/>
              </a:rPr>
              <a:t>in </a:t>
            </a:r>
            <a:r>
              <a:rPr sz="2050" spc="55" dirty="0">
                <a:latin typeface="Calibri"/>
                <a:cs typeface="Calibri"/>
              </a:rPr>
              <a:t>mind </a:t>
            </a:r>
            <a:r>
              <a:rPr sz="2050" spc="40" dirty="0">
                <a:latin typeface="Calibri"/>
                <a:cs typeface="Calibri"/>
              </a:rPr>
              <a:t>that </a:t>
            </a:r>
            <a:r>
              <a:rPr sz="2050" spc="65" dirty="0">
                <a:latin typeface="Calibri"/>
                <a:cs typeface="Calibri"/>
              </a:rPr>
              <a:t>some </a:t>
            </a:r>
            <a:r>
              <a:rPr sz="2050" spc="45" dirty="0">
                <a:latin typeface="Calibri"/>
                <a:cs typeface="Calibri"/>
              </a:rPr>
              <a:t>situations </a:t>
            </a:r>
            <a:r>
              <a:rPr sz="2050" spc="40" dirty="0">
                <a:latin typeface="Calibri"/>
                <a:cs typeface="Calibri"/>
              </a:rPr>
              <a:t>will </a:t>
            </a:r>
            <a:r>
              <a:rPr sz="2050" spc="50" dirty="0">
                <a:latin typeface="Calibri"/>
                <a:cs typeface="Calibri"/>
              </a:rPr>
              <a:t>not </a:t>
            </a:r>
            <a:r>
              <a:rPr sz="2050" spc="40" dirty="0">
                <a:latin typeface="Calibri"/>
                <a:cs typeface="Calibri"/>
              </a:rPr>
              <a:t>be </a:t>
            </a:r>
            <a:r>
              <a:rPr sz="2050" spc="45" dirty="0">
                <a:latin typeface="Calibri"/>
                <a:cs typeface="Calibri"/>
              </a:rPr>
              <a:t>appropriate </a:t>
            </a:r>
            <a:r>
              <a:rPr sz="2050" spc="25" dirty="0">
                <a:latin typeface="Calibri"/>
                <a:cs typeface="Calibri"/>
              </a:rPr>
              <a:t>for </a:t>
            </a:r>
            <a:r>
              <a:rPr sz="2050" spc="45" dirty="0">
                <a:latin typeface="Calibri"/>
                <a:cs typeface="Calibri"/>
              </a:rPr>
              <a:t>using  the </a:t>
            </a:r>
            <a:r>
              <a:rPr sz="2050" spc="50" dirty="0">
                <a:latin typeface="Calibri"/>
                <a:cs typeface="Calibri"/>
              </a:rPr>
              <a:t>teach-back</a:t>
            </a:r>
            <a:r>
              <a:rPr sz="2050" spc="135" dirty="0">
                <a:latin typeface="Calibri"/>
                <a:cs typeface="Calibri"/>
              </a:rPr>
              <a:t> </a:t>
            </a:r>
            <a:r>
              <a:rPr sz="2050" spc="65" dirty="0">
                <a:latin typeface="Calibri"/>
                <a:cs typeface="Calibri"/>
              </a:rPr>
              <a:t>method</a:t>
            </a:r>
            <a:r>
              <a:rPr lang="en-US" sz="2050" spc="65" dirty="0">
                <a:latin typeface="Calibri"/>
                <a:cs typeface="Calibri"/>
              </a:rPr>
              <a:t>.</a:t>
            </a:r>
            <a:endParaRPr sz="2050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241300" algn="l"/>
              </a:tabLst>
            </a:pPr>
            <a:r>
              <a:rPr sz="2050" spc="45" dirty="0">
                <a:latin typeface="Calibri"/>
                <a:cs typeface="Calibri"/>
              </a:rPr>
              <a:t>Clarify</a:t>
            </a:r>
            <a:endParaRPr sz="2050" dirty="0">
              <a:latin typeface="Calibri"/>
              <a:cs typeface="Calibri"/>
            </a:endParaRPr>
          </a:p>
          <a:p>
            <a:pPr marL="469265" marR="5080" indent="63500">
              <a:lnSpc>
                <a:spcPct val="93500"/>
              </a:lnSpc>
              <a:spcBef>
                <a:spcPts val="600"/>
              </a:spcBef>
              <a:tabLst>
                <a:tab pos="7788909" algn="l"/>
              </a:tabLst>
            </a:pPr>
            <a:r>
              <a:rPr sz="2050" spc="20" dirty="0">
                <a:latin typeface="Calibri"/>
                <a:cs typeface="Calibri"/>
              </a:rPr>
              <a:t>If </a:t>
            </a:r>
            <a:r>
              <a:rPr sz="2050" spc="45" dirty="0">
                <a:latin typeface="Calibri"/>
                <a:cs typeface="Calibri"/>
              </a:rPr>
              <a:t>the </a:t>
            </a:r>
            <a:r>
              <a:rPr sz="2050" spc="50" dirty="0">
                <a:latin typeface="Calibri"/>
                <a:cs typeface="Calibri"/>
              </a:rPr>
              <a:t>person </a:t>
            </a:r>
            <a:r>
              <a:rPr sz="2050" spc="55" dirty="0">
                <a:latin typeface="Calibri"/>
                <a:cs typeface="Calibri"/>
              </a:rPr>
              <a:t>cannot </a:t>
            </a:r>
            <a:r>
              <a:rPr sz="2050" spc="70" dirty="0">
                <a:latin typeface="Calibri"/>
                <a:cs typeface="Calibri"/>
              </a:rPr>
              <a:t>remember </a:t>
            </a:r>
            <a:r>
              <a:rPr sz="2050" spc="40" dirty="0">
                <a:latin typeface="Calibri"/>
                <a:cs typeface="Calibri"/>
              </a:rPr>
              <a:t>or accurately </a:t>
            </a:r>
            <a:r>
              <a:rPr sz="2050" spc="45" dirty="0">
                <a:latin typeface="Calibri"/>
                <a:cs typeface="Calibri"/>
              </a:rPr>
              <a:t>repeat </a:t>
            </a:r>
            <a:r>
              <a:rPr sz="2050" spc="55" dirty="0">
                <a:latin typeface="Calibri"/>
                <a:cs typeface="Calibri"/>
              </a:rPr>
              <a:t>what </a:t>
            </a:r>
            <a:r>
              <a:rPr sz="2050" spc="45" dirty="0">
                <a:latin typeface="Calibri"/>
                <a:cs typeface="Calibri"/>
              </a:rPr>
              <a:t>you </a:t>
            </a:r>
            <a:r>
              <a:rPr sz="2050" spc="40" dirty="0">
                <a:latin typeface="Calibri"/>
                <a:cs typeface="Calibri"/>
              </a:rPr>
              <a:t>asked </a:t>
            </a:r>
            <a:r>
              <a:rPr sz="2050" spc="65" dirty="0">
                <a:latin typeface="Calibri"/>
                <a:cs typeface="Calibri"/>
              </a:rPr>
              <a:t>them, </a:t>
            </a:r>
            <a:r>
              <a:rPr sz="2050" spc="40" dirty="0">
                <a:latin typeface="Calibri"/>
                <a:cs typeface="Calibri"/>
              </a:rPr>
              <a:t>clarify </a:t>
            </a:r>
            <a:r>
              <a:rPr sz="2050" spc="50" dirty="0">
                <a:latin typeface="Calibri"/>
                <a:cs typeface="Calibri"/>
              </a:rPr>
              <a:t>your  </a:t>
            </a:r>
            <a:r>
              <a:rPr sz="2050" spc="45" dirty="0">
                <a:latin typeface="Calibri"/>
                <a:cs typeface="Calibri"/>
              </a:rPr>
              <a:t>information </a:t>
            </a:r>
            <a:r>
              <a:rPr sz="2050" spc="40" dirty="0">
                <a:latin typeface="Calibri"/>
                <a:cs typeface="Calibri"/>
              </a:rPr>
              <a:t>or </a:t>
            </a:r>
            <a:r>
              <a:rPr sz="2050" spc="45" dirty="0">
                <a:latin typeface="Calibri"/>
                <a:cs typeface="Calibri"/>
              </a:rPr>
              <a:t>directions </a:t>
            </a:r>
            <a:r>
              <a:rPr sz="2050" spc="50" dirty="0">
                <a:latin typeface="Calibri"/>
                <a:cs typeface="Calibri"/>
              </a:rPr>
              <a:t>and </a:t>
            </a:r>
            <a:r>
              <a:rPr sz="2050" spc="40" dirty="0">
                <a:latin typeface="Calibri"/>
                <a:cs typeface="Calibri"/>
              </a:rPr>
              <a:t>allow </a:t>
            </a:r>
            <a:r>
              <a:rPr sz="2050" spc="55" dirty="0">
                <a:latin typeface="Calibri"/>
                <a:cs typeface="Calibri"/>
              </a:rPr>
              <a:t>them </a:t>
            </a:r>
            <a:r>
              <a:rPr sz="2050" spc="20" dirty="0">
                <a:latin typeface="Calibri"/>
                <a:cs typeface="Calibri"/>
              </a:rPr>
              <a:t>to </a:t>
            </a:r>
            <a:r>
              <a:rPr sz="2050" spc="45" dirty="0">
                <a:latin typeface="Calibri"/>
                <a:cs typeface="Calibri"/>
              </a:rPr>
              <a:t>teach </a:t>
            </a:r>
            <a:r>
              <a:rPr sz="2050" spc="15" dirty="0">
                <a:latin typeface="Calibri"/>
                <a:cs typeface="Calibri"/>
              </a:rPr>
              <a:t>it</a:t>
            </a:r>
            <a:r>
              <a:rPr sz="2050" spc="140" dirty="0">
                <a:latin typeface="Calibri"/>
                <a:cs typeface="Calibri"/>
              </a:rPr>
              <a:t> </a:t>
            </a:r>
            <a:r>
              <a:rPr sz="2050" spc="50" dirty="0">
                <a:latin typeface="Calibri"/>
                <a:cs typeface="Calibri"/>
              </a:rPr>
              <a:t>back</a:t>
            </a:r>
            <a:r>
              <a:rPr sz="2050" spc="100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again.	</a:t>
            </a:r>
            <a:r>
              <a:rPr sz="2050" spc="50" dirty="0">
                <a:latin typeface="Calibri"/>
                <a:cs typeface="Calibri"/>
              </a:rPr>
              <a:t>Do </a:t>
            </a:r>
            <a:r>
              <a:rPr sz="2050" spc="35" dirty="0">
                <a:latin typeface="Calibri"/>
                <a:cs typeface="Calibri"/>
              </a:rPr>
              <a:t>this </a:t>
            </a:r>
            <a:r>
              <a:rPr sz="2050" spc="40" dirty="0">
                <a:latin typeface="Calibri"/>
                <a:cs typeface="Calibri"/>
              </a:rPr>
              <a:t>until </a:t>
            </a:r>
            <a:r>
              <a:rPr sz="2050" spc="45" dirty="0">
                <a:latin typeface="Calibri"/>
                <a:cs typeface="Calibri"/>
              </a:rPr>
              <a:t>the  </a:t>
            </a:r>
            <a:r>
              <a:rPr sz="2050" spc="50" dirty="0">
                <a:latin typeface="Calibri"/>
                <a:cs typeface="Calibri"/>
              </a:rPr>
              <a:t>person</a:t>
            </a:r>
            <a:r>
              <a:rPr sz="2050" spc="90" dirty="0">
                <a:latin typeface="Calibri"/>
                <a:cs typeface="Calibri"/>
              </a:rPr>
              <a:t> </a:t>
            </a:r>
            <a:r>
              <a:rPr sz="2050" spc="20" dirty="0">
                <a:latin typeface="Calibri"/>
                <a:cs typeface="Calibri"/>
              </a:rPr>
              <a:t>is</a:t>
            </a:r>
            <a:r>
              <a:rPr sz="2050" spc="85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able</a:t>
            </a:r>
            <a:r>
              <a:rPr sz="2050" spc="105" dirty="0">
                <a:latin typeface="Calibri"/>
                <a:cs typeface="Calibri"/>
              </a:rPr>
              <a:t> </a:t>
            </a:r>
            <a:r>
              <a:rPr sz="2050" spc="20" dirty="0">
                <a:latin typeface="Calibri"/>
                <a:cs typeface="Calibri"/>
              </a:rPr>
              <a:t>to</a:t>
            </a:r>
            <a:r>
              <a:rPr sz="2050" spc="105" dirty="0">
                <a:latin typeface="Calibri"/>
                <a:cs typeface="Calibri"/>
              </a:rPr>
              <a:t> </a:t>
            </a:r>
            <a:r>
              <a:rPr sz="2050" spc="40" dirty="0">
                <a:latin typeface="Calibri"/>
                <a:cs typeface="Calibri"/>
              </a:rPr>
              <a:t>correctly</a:t>
            </a:r>
            <a:r>
              <a:rPr sz="2050" spc="95" dirty="0">
                <a:latin typeface="Calibri"/>
                <a:cs typeface="Calibri"/>
              </a:rPr>
              <a:t> </a:t>
            </a:r>
            <a:r>
              <a:rPr sz="2050" spc="50" dirty="0">
                <a:latin typeface="Calibri"/>
                <a:cs typeface="Calibri"/>
              </a:rPr>
              <a:t>describe</a:t>
            </a:r>
            <a:r>
              <a:rPr sz="2050" spc="95" dirty="0">
                <a:latin typeface="Calibri"/>
                <a:cs typeface="Calibri"/>
              </a:rPr>
              <a:t> </a:t>
            </a:r>
            <a:r>
              <a:rPr sz="2050" spc="20" dirty="0">
                <a:latin typeface="Calibri"/>
                <a:cs typeface="Calibri"/>
              </a:rPr>
              <a:t>in</a:t>
            </a:r>
            <a:r>
              <a:rPr sz="2050" spc="95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their</a:t>
            </a:r>
            <a:r>
              <a:rPr sz="2050" spc="75" dirty="0">
                <a:latin typeface="Calibri"/>
                <a:cs typeface="Calibri"/>
              </a:rPr>
              <a:t> </a:t>
            </a:r>
            <a:r>
              <a:rPr sz="2050" spc="60" dirty="0">
                <a:latin typeface="Calibri"/>
                <a:cs typeface="Calibri"/>
              </a:rPr>
              <a:t>own</a:t>
            </a:r>
            <a:r>
              <a:rPr sz="2050" spc="95" dirty="0">
                <a:latin typeface="Calibri"/>
                <a:cs typeface="Calibri"/>
              </a:rPr>
              <a:t> </a:t>
            </a:r>
            <a:r>
              <a:rPr sz="2050" spc="50" dirty="0">
                <a:latin typeface="Calibri"/>
                <a:cs typeface="Calibri"/>
              </a:rPr>
              <a:t>words</a:t>
            </a:r>
            <a:r>
              <a:rPr sz="2050" spc="85" dirty="0">
                <a:latin typeface="Calibri"/>
                <a:cs typeface="Calibri"/>
              </a:rPr>
              <a:t> </a:t>
            </a:r>
            <a:r>
              <a:rPr sz="2050" spc="55" dirty="0">
                <a:latin typeface="Calibri"/>
                <a:cs typeface="Calibri"/>
              </a:rPr>
              <a:t>what</a:t>
            </a:r>
            <a:r>
              <a:rPr sz="2050" spc="75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they</a:t>
            </a:r>
            <a:r>
              <a:rPr sz="2050" spc="95" dirty="0">
                <a:latin typeface="Calibri"/>
                <a:cs typeface="Calibri"/>
              </a:rPr>
              <a:t> </a:t>
            </a:r>
            <a:r>
              <a:rPr sz="2050" spc="30" dirty="0">
                <a:latin typeface="Calibri"/>
                <a:cs typeface="Calibri"/>
              </a:rPr>
              <a:t>are</a:t>
            </a:r>
            <a:r>
              <a:rPr sz="2050" spc="105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going</a:t>
            </a:r>
            <a:r>
              <a:rPr sz="2050" spc="95" dirty="0">
                <a:latin typeface="Calibri"/>
                <a:cs typeface="Calibri"/>
              </a:rPr>
              <a:t> </a:t>
            </a:r>
            <a:r>
              <a:rPr sz="2050" spc="20" dirty="0">
                <a:latin typeface="Calibri"/>
                <a:cs typeface="Calibri"/>
              </a:rPr>
              <a:t>to</a:t>
            </a:r>
            <a:r>
              <a:rPr sz="2050" spc="105" dirty="0">
                <a:latin typeface="Calibri"/>
                <a:cs typeface="Calibri"/>
              </a:rPr>
              <a:t> </a:t>
            </a:r>
            <a:r>
              <a:rPr sz="2050" spc="35" dirty="0">
                <a:latin typeface="Calibri"/>
                <a:cs typeface="Calibri"/>
              </a:rPr>
              <a:t>do,</a:t>
            </a:r>
            <a:endParaRPr sz="2050" dirty="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40"/>
              </a:spcBef>
            </a:pPr>
            <a:r>
              <a:rPr sz="2050" spc="55" dirty="0">
                <a:latin typeface="Calibri"/>
                <a:cs typeface="Calibri"/>
              </a:rPr>
              <a:t>without </a:t>
            </a:r>
            <a:r>
              <a:rPr sz="2050" spc="45" dirty="0">
                <a:latin typeface="Calibri"/>
                <a:cs typeface="Calibri"/>
              </a:rPr>
              <a:t>parroting </a:t>
            </a:r>
            <a:r>
              <a:rPr sz="2050" spc="50" dirty="0">
                <a:latin typeface="Calibri"/>
                <a:cs typeface="Calibri"/>
              </a:rPr>
              <a:t>back </a:t>
            </a:r>
            <a:r>
              <a:rPr sz="2050" spc="55" dirty="0">
                <a:latin typeface="Calibri"/>
                <a:cs typeface="Calibri"/>
              </a:rPr>
              <a:t>what </a:t>
            </a:r>
            <a:r>
              <a:rPr sz="2050" spc="45" dirty="0">
                <a:latin typeface="Calibri"/>
                <a:cs typeface="Calibri"/>
              </a:rPr>
              <a:t>you</a:t>
            </a:r>
            <a:r>
              <a:rPr sz="2050" spc="210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said.</a:t>
            </a:r>
            <a:endParaRPr sz="20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50" spc="40" dirty="0">
                <a:latin typeface="Calibri"/>
                <a:cs typeface="Calibri"/>
              </a:rPr>
              <a:t>Practice</a:t>
            </a:r>
            <a:endParaRPr sz="2050" dirty="0">
              <a:latin typeface="Calibri"/>
              <a:cs typeface="Calibri"/>
            </a:endParaRPr>
          </a:p>
          <a:p>
            <a:pPr marL="469265" marR="283210">
              <a:lnSpc>
                <a:spcPts val="2100"/>
              </a:lnSpc>
              <a:spcBef>
                <a:spcPts val="810"/>
              </a:spcBef>
            </a:pPr>
            <a:r>
              <a:rPr sz="2050" spc="20" dirty="0">
                <a:latin typeface="Calibri"/>
                <a:cs typeface="Calibri"/>
              </a:rPr>
              <a:t>It </a:t>
            </a:r>
            <a:r>
              <a:rPr sz="2050" spc="50" dirty="0">
                <a:latin typeface="Calibri"/>
                <a:cs typeface="Calibri"/>
              </a:rPr>
              <a:t>may </a:t>
            </a:r>
            <a:r>
              <a:rPr sz="2050" spc="20" dirty="0">
                <a:latin typeface="Calibri"/>
                <a:cs typeface="Calibri"/>
              </a:rPr>
              <a:t>take </a:t>
            </a:r>
            <a:r>
              <a:rPr sz="2050" spc="65" dirty="0">
                <a:latin typeface="Calibri"/>
                <a:cs typeface="Calibri"/>
              </a:rPr>
              <a:t>some </a:t>
            </a:r>
            <a:r>
              <a:rPr sz="2050" spc="40" dirty="0">
                <a:latin typeface="Calibri"/>
                <a:cs typeface="Calibri"/>
              </a:rPr>
              <a:t>getting </a:t>
            </a:r>
            <a:r>
              <a:rPr sz="2050" spc="55" dirty="0">
                <a:latin typeface="Calibri"/>
                <a:cs typeface="Calibri"/>
              </a:rPr>
              <a:t>used </a:t>
            </a:r>
            <a:r>
              <a:rPr sz="2050" spc="20" dirty="0">
                <a:latin typeface="Calibri"/>
                <a:cs typeface="Calibri"/>
              </a:rPr>
              <a:t>to, </a:t>
            </a:r>
            <a:r>
              <a:rPr sz="2050" spc="50" dirty="0">
                <a:latin typeface="Calibri"/>
                <a:cs typeface="Calibri"/>
              </a:rPr>
              <a:t>but </a:t>
            </a:r>
            <a:r>
              <a:rPr sz="2050" spc="45" dirty="0">
                <a:latin typeface="Calibri"/>
                <a:cs typeface="Calibri"/>
              </a:rPr>
              <a:t>studies </a:t>
            </a:r>
            <a:r>
              <a:rPr sz="2050" spc="55" dirty="0">
                <a:latin typeface="Calibri"/>
                <a:cs typeface="Calibri"/>
              </a:rPr>
              <a:t>show </a:t>
            </a:r>
            <a:r>
              <a:rPr sz="2050" spc="40" dirty="0">
                <a:latin typeface="Calibri"/>
                <a:cs typeface="Calibri"/>
              </a:rPr>
              <a:t>that </a:t>
            </a:r>
            <a:r>
              <a:rPr sz="2050" spc="55" dirty="0">
                <a:latin typeface="Calibri"/>
                <a:cs typeface="Calibri"/>
              </a:rPr>
              <a:t>once </a:t>
            </a:r>
            <a:r>
              <a:rPr sz="2050" spc="45" dirty="0">
                <a:latin typeface="Calibri"/>
                <a:cs typeface="Calibri"/>
              </a:rPr>
              <a:t>established </a:t>
            </a:r>
            <a:r>
              <a:rPr sz="2050" spc="35" dirty="0">
                <a:latin typeface="Calibri"/>
                <a:cs typeface="Calibri"/>
              </a:rPr>
              <a:t>as </a:t>
            </a:r>
            <a:r>
              <a:rPr sz="2050" spc="45" dirty="0">
                <a:latin typeface="Calibri"/>
                <a:cs typeface="Calibri"/>
              </a:rPr>
              <a:t>part </a:t>
            </a:r>
            <a:r>
              <a:rPr sz="2050" spc="40" dirty="0">
                <a:latin typeface="Calibri"/>
                <a:cs typeface="Calibri"/>
              </a:rPr>
              <a:t>of </a:t>
            </a:r>
            <a:r>
              <a:rPr sz="2050" spc="15" dirty="0">
                <a:latin typeface="Calibri"/>
                <a:cs typeface="Calibri"/>
              </a:rPr>
              <a:t>a  </a:t>
            </a:r>
            <a:r>
              <a:rPr sz="2050" spc="45" dirty="0">
                <a:latin typeface="Calibri"/>
                <a:cs typeface="Calibri"/>
              </a:rPr>
              <a:t>routine, </a:t>
            </a:r>
            <a:r>
              <a:rPr sz="2050" spc="15" dirty="0">
                <a:latin typeface="Calibri"/>
                <a:cs typeface="Calibri"/>
              </a:rPr>
              <a:t>it </a:t>
            </a:r>
            <a:r>
              <a:rPr sz="2050" spc="55" dirty="0">
                <a:latin typeface="Calibri"/>
                <a:cs typeface="Calibri"/>
              </a:rPr>
              <a:t>does </a:t>
            </a:r>
            <a:r>
              <a:rPr sz="2050" spc="50" dirty="0">
                <a:latin typeface="Calibri"/>
                <a:cs typeface="Calibri"/>
              </a:rPr>
              <a:t>not </a:t>
            </a:r>
            <a:r>
              <a:rPr sz="2050" spc="20" dirty="0">
                <a:latin typeface="Calibri"/>
                <a:cs typeface="Calibri"/>
              </a:rPr>
              <a:t>take </a:t>
            </a:r>
            <a:r>
              <a:rPr sz="2050" spc="50" dirty="0">
                <a:latin typeface="Calibri"/>
                <a:cs typeface="Calibri"/>
              </a:rPr>
              <a:t>longer </a:t>
            </a:r>
            <a:r>
              <a:rPr sz="2050" spc="20" dirty="0">
                <a:latin typeface="Calibri"/>
                <a:cs typeface="Calibri"/>
              </a:rPr>
              <a:t>to</a:t>
            </a:r>
            <a:r>
              <a:rPr sz="2050" spc="330" dirty="0">
                <a:latin typeface="Calibri"/>
                <a:cs typeface="Calibri"/>
              </a:rPr>
              <a:t> </a:t>
            </a:r>
            <a:r>
              <a:rPr sz="2050" spc="45" dirty="0">
                <a:latin typeface="Calibri"/>
                <a:cs typeface="Calibri"/>
              </a:rPr>
              <a:t>perform</a:t>
            </a:r>
            <a:endParaRPr sz="20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31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700617"/>
            <a:ext cx="9439910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35" dirty="0"/>
              <a:t>Ways </a:t>
            </a:r>
            <a:r>
              <a:rPr spc="-45" dirty="0"/>
              <a:t>to </a:t>
            </a:r>
            <a:r>
              <a:rPr spc="-70" dirty="0"/>
              <a:t>practice </a:t>
            </a:r>
            <a:r>
              <a:rPr spc="-45" dirty="0"/>
              <a:t>the </a:t>
            </a:r>
            <a:r>
              <a:rPr spc="-105" dirty="0"/>
              <a:t>Teach-back</a:t>
            </a:r>
            <a:r>
              <a:rPr spc="-325" dirty="0"/>
              <a:t> </a:t>
            </a:r>
            <a:r>
              <a:rPr spc="-75" dirty="0"/>
              <a:t>Method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1763182"/>
            <a:ext cx="10130790" cy="3378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00" spc="-50" dirty="0">
                <a:latin typeface="Calibri"/>
                <a:cs typeface="Calibri"/>
              </a:rPr>
              <a:t>Suggested Approaches When </a:t>
            </a:r>
            <a:r>
              <a:rPr sz="2900" spc="-35" dirty="0">
                <a:latin typeface="Calibri"/>
                <a:cs typeface="Calibri"/>
              </a:rPr>
              <a:t>Using</a:t>
            </a:r>
            <a:r>
              <a:rPr sz="2900" spc="-155" dirty="0">
                <a:latin typeface="Calibri"/>
                <a:cs typeface="Calibri"/>
              </a:rPr>
              <a:t> </a:t>
            </a:r>
            <a:r>
              <a:rPr sz="2900" spc="-70" dirty="0">
                <a:latin typeface="Calibri"/>
                <a:cs typeface="Calibri"/>
              </a:rPr>
              <a:t>Teach-back: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Calibri"/>
              <a:cs typeface="Calibri"/>
            </a:endParaRPr>
          </a:p>
          <a:p>
            <a:pPr marL="698500" marR="235585" indent="-228600">
              <a:lnSpc>
                <a:spcPts val="2900"/>
              </a:lnSpc>
              <a:buFont typeface="Arial"/>
              <a:buChar char="•"/>
              <a:tabLst>
                <a:tab pos="699135" algn="l"/>
                <a:tab pos="8189595" algn="l"/>
              </a:tabLst>
            </a:pPr>
            <a:r>
              <a:rPr sz="2900" spc="-20" dirty="0">
                <a:latin typeface="Calibri"/>
                <a:cs typeface="Calibri"/>
              </a:rPr>
              <a:t>“I </a:t>
            </a:r>
            <a:r>
              <a:rPr sz="2900" spc="-60" dirty="0">
                <a:latin typeface="Calibri"/>
                <a:cs typeface="Calibri"/>
              </a:rPr>
              <a:t>want </a:t>
            </a:r>
            <a:r>
              <a:rPr sz="2900" spc="-30" dirty="0">
                <a:latin typeface="Calibri"/>
                <a:cs typeface="Calibri"/>
              </a:rPr>
              <a:t>to </a:t>
            </a:r>
            <a:r>
              <a:rPr sz="2900" spc="-25" dirty="0">
                <a:latin typeface="Calibri"/>
                <a:cs typeface="Calibri"/>
              </a:rPr>
              <a:t>be </a:t>
            </a:r>
            <a:r>
              <a:rPr sz="2900" spc="-40" dirty="0">
                <a:latin typeface="Calibri"/>
                <a:cs typeface="Calibri"/>
              </a:rPr>
              <a:t>sure that </a:t>
            </a:r>
            <a:r>
              <a:rPr sz="2900" dirty="0">
                <a:latin typeface="Calibri"/>
                <a:cs typeface="Calibri"/>
              </a:rPr>
              <a:t>I </a:t>
            </a:r>
            <a:r>
              <a:rPr sz="2900" spc="-50" dirty="0">
                <a:latin typeface="Calibri"/>
                <a:cs typeface="Calibri"/>
              </a:rPr>
              <a:t>explained</a:t>
            </a:r>
            <a:r>
              <a:rPr sz="2900" spc="-254" dirty="0">
                <a:latin typeface="Calibri"/>
                <a:cs typeface="Calibri"/>
              </a:rPr>
              <a:t> </a:t>
            </a:r>
            <a:r>
              <a:rPr sz="2900" spc="-60" dirty="0">
                <a:latin typeface="Calibri"/>
                <a:cs typeface="Calibri"/>
              </a:rPr>
              <a:t>myself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spc="-65" dirty="0">
                <a:latin typeface="Calibri"/>
                <a:cs typeface="Calibri"/>
              </a:rPr>
              <a:t>correctly.	</a:t>
            </a:r>
            <a:r>
              <a:rPr sz="2900" spc="-35" dirty="0">
                <a:latin typeface="Calibri"/>
                <a:cs typeface="Calibri"/>
              </a:rPr>
              <a:t>Can </a:t>
            </a:r>
            <a:r>
              <a:rPr sz="2900" spc="-45" dirty="0">
                <a:latin typeface="Calibri"/>
                <a:cs typeface="Calibri"/>
              </a:rPr>
              <a:t>you</a:t>
            </a:r>
            <a:r>
              <a:rPr sz="2900" spc="-200" dirty="0">
                <a:latin typeface="Calibri"/>
                <a:cs typeface="Calibri"/>
              </a:rPr>
              <a:t> </a:t>
            </a:r>
            <a:r>
              <a:rPr sz="2900" spc="-40" dirty="0">
                <a:latin typeface="Calibri"/>
                <a:cs typeface="Calibri"/>
              </a:rPr>
              <a:t>tell  me how </a:t>
            </a:r>
            <a:r>
              <a:rPr sz="2900" spc="-45" dirty="0">
                <a:latin typeface="Calibri"/>
                <a:cs typeface="Calibri"/>
              </a:rPr>
              <a:t>you </a:t>
            </a:r>
            <a:r>
              <a:rPr sz="2900" spc="-40" dirty="0">
                <a:latin typeface="Calibri"/>
                <a:cs typeface="Calibri"/>
              </a:rPr>
              <a:t>are </a:t>
            </a:r>
            <a:r>
              <a:rPr sz="2900" spc="-45" dirty="0">
                <a:latin typeface="Calibri"/>
                <a:cs typeface="Calibri"/>
              </a:rPr>
              <a:t>going </a:t>
            </a:r>
            <a:r>
              <a:rPr sz="2900" spc="-30" dirty="0">
                <a:latin typeface="Calibri"/>
                <a:cs typeface="Calibri"/>
              </a:rPr>
              <a:t>to </a:t>
            </a:r>
            <a:r>
              <a:rPr sz="2900" spc="-55" dirty="0">
                <a:latin typeface="Calibri"/>
                <a:cs typeface="Calibri"/>
              </a:rPr>
              <a:t>complete </a:t>
            </a:r>
            <a:r>
              <a:rPr sz="2900" spc="-30" dirty="0">
                <a:latin typeface="Calibri"/>
                <a:cs typeface="Calibri"/>
              </a:rPr>
              <a:t>this</a:t>
            </a:r>
            <a:r>
              <a:rPr sz="2900" spc="-345" dirty="0">
                <a:latin typeface="Calibri"/>
                <a:cs typeface="Calibri"/>
              </a:rPr>
              <a:t> </a:t>
            </a:r>
            <a:r>
              <a:rPr sz="2900" spc="-35" dirty="0">
                <a:latin typeface="Calibri"/>
                <a:cs typeface="Calibri"/>
              </a:rPr>
              <a:t>task?”</a:t>
            </a:r>
            <a:endParaRPr sz="2900">
              <a:latin typeface="Calibri"/>
              <a:cs typeface="Calibri"/>
            </a:endParaRPr>
          </a:p>
          <a:p>
            <a:pPr marL="698500" marR="5080" indent="-228600">
              <a:lnSpc>
                <a:spcPct val="84300"/>
              </a:lnSpc>
              <a:spcBef>
                <a:spcPts val="770"/>
              </a:spcBef>
              <a:buFont typeface="Arial"/>
              <a:buChar char="•"/>
              <a:tabLst>
                <a:tab pos="779145" algn="l"/>
                <a:tab pos="780415" algn="l"/>
                <a:tab pos="4699635" algn="l"/>
                <a:tab pos="8697595" algn="l"/>
              </a:tabLst>
            </a:pPr>
            <a:r>
              <a:rPr dirty="0"/>
              <a:t>	</a:t>
            </a:r>
            <a:r>
              <a:rPr sz="2900" spc="-75" dirty="0">
                <a:latin typeface="Calibri"/>
                <a:cs typeface="Calibri"/>
              </a:rPr>
              <a:t>“We </a:t>
            </a:r>
            <a:r>
              <a:rPr sz="2900" spc="-60" dirty="0">
                <a:latin typeface="Calibri"/>
                <a:cs typeface="Calibri"/>
              </a:rPr>
              <a:t>covered </a:t>
            </a:r>
            <a:r>
              <a:rPr sz="2900" spc="5" dirty="0">
                <a:latin typeface="Calibri"/>
                <a:cs typeface="Calibri"/>
              </a:rPr>
              <a:t>a </a:t>
            </a:r>
            <a:r>
              <a:rPr sz="2900" spc="-30" dirty="0">
                <a:latin typeface="Calibri"/>
                <a:cs typeface="Calibri"/>
              </a:rPr>
              <a:t>lot </a:t>
            </a:r>
            <a:r>
              <a:rPr sz="2900" spc="-55" dirty="0">
                <a:latin typeface="Calibri"/>
                <a:cs typeface="Calibri"/>
              </a:rPr>
              <a:t>today </a:t>
            </a:r>
            <a:r>
              <a:rPr sz="2900" spc="-45" dirty="0">
                <a:latin typeface="Calibri"/>
                <a:cs typeface="Calibri"/>
              </a:rPr>
              <a:t>about </a:t>
            </a:r>
            <a:r>
              <a:rPr sz="2900" spc="-30" dirty="0">
                <a:latin typeface="Calibri"/>
                <a:cs typeface="Calibri"/>
              </a:rPr>
              <a:t>the </a:t>
            </a:r>
            <a:r>
              <a:rPr sz="2900" spc="-55" dirty="0">
                <a:latin typeface="Calibri"/>
                <a:cs typeface="Calibri"/>
              </a:rPr>
              <a:t>expectations </a:t>
            </a:r>
            <a:r>
              <a:rPr sz="2900" spc="-30" dirty="0">
                <a:latin typeface="Calibri"/>
                <a:cs typeface="Calibri"/>
              </a:rPr>
              <a:t>of </a:t>
            </a:r>
            <a:r>
              <a:rPr sz="2900" spc="-50" dirty="0">
                <a:latin typeface="Calibri"/>
                <a:cs typeface="Calibri"/>
              </a:rPr>
              <a:t>your</a:t>
            </a:r>
            <a:r>
              <a:rPr sz="2900" spc="-275" dirty="0">
                <a:latin typeface="Calibri"/>
                <a:cs typeface="Calibri"/>
              </a:rPr>
              <a:t> </a:t>
            </a:r>
            <a:r>
              <a:rPr sz="2900" spc="-40" dirty="0">
                <a:latin typeface="Calibri"/>
                <a:cs typeface="Calibri"/>
              </a:rPr>
              <a:t>position,  </a:t>
            </a:r>
            <a:r>
              <a:rPr sz="2900" spc="-35" dirty="0">
                <a:latin typeface="Calibri"/>
                <a:cs typeface="Calibri"/>
              </a:rPr>
              <a:t>and </a:t>
            </a:r>
            <a:r>
              <a:rPr sz="2900" dirty="0">
                <a:latin typeface="Calibri"/>
                <a:cs typeface="Calibri"/>
              </a:rPr>
              <a:t>I </a:t>
            </a:r>
            <a:r>
              <a:rPr sz="2900" spc="-60" dirty="0">
                <a:latin typeface="Calibri"/>
                <a:cs typeface="Calibri"/>
              </a:rPr>
              <a:t>want </a:t>
            </a:r>
            <a:r>
              <a:rPr sz="2900" spc="-30" dirty="0">
                <a:latin typeface="Calibri"/>
                <a:cs typeface="Calibri"/>
              </a:rPr>
              <a:t>to </a:t>
            </a:r>
            <a:r>
              <a:rPr sz="2900" spc="-70" dirty="0">
                <a:latin typeface="Calibri"/>
                <a:cs typeface="Calibri"/>
              </a:rPr>
              <a:t>make </a:t>
            </a:r>
            <a:r>
              <a:rPr sz="2900" spc="-40" dirty="0">
                <a:latin typeface="Calibri"/>
                <a:cs typeface="Calibri"/>
              </a:rPr>
              <a:t>sure </a:t>
            </a:r>
            <a:r>
              <a:rPr sz="2900" spc="-45" dirty="0">
                <a:latin typeface="Calibri"/>
                <a:cs typeface="Calibri"/>
              </a:rPr>
              <a:t>that </a:t>
            </a:r>
            <a:r>
              <a:rPr sz="2900" dirty="0">
                <a:latin typeface="Calibri"/>
                <a:cs typeface="Calibri"/>
              </a:rPr>
              <a:t>I </a:t>
            </a:r>
            <a:r>
              <a:rPr sz="2900" spc="-50" dirty="0">
                <a:latin typeface="Calibri"/>
                <a:cs typeface="Calibri"/>
              </a:rPr>
              <a:t>explained</a:t>
            </a:r>
            <a:r>
              <a:rPr sz="2900" spc="-235" dirty="0">
                <a:latin typeface="Calibri"/>
                <a:cs typeface="Calibri"/>
              </a:rPr>
              <a:t> </a:t>
            </a:r>
            <a:r>
              <a:rPr sz="2900" spc="-40" dirty="0">
                <a:latin typeface="Calibri"/>
                <a:cs typeface="Calibri"/>
              </a:rPr>
              <a:t>things</a:t>
            </a:r>
            <a:r>
              <a:rPr sz="2900" spc="-50" dirty="0">
                <a:latin typeface="Calibri"/>
                <a:cs typeface="Calibri"/>
              </a:rPr>
              <a:t> </a:t>
            </a:r>
            <a:r>
              <a:rPr sz="2900" spc="-65" dirty="0">
                <a:latin typeface="Calibri"/>
                <a:cs typeface="Calibri"/>
              </a:rPr>
              <a:t>clearly.	</a:t>
            </a:r>
            <a:r>
              <a:rPr sz="2900" spc="-20" dirty="0">
                <a:latin typeface="Calibri"/>
                <a:cs typeface="Calibri"/>
              </a:rPr>
              <a:t>So </a:t>
            </a:r>
            <a:r>
              <a:rPr sz="2900" spc="-50" dirty="0">
                <a:latin typeface="Calibri"/>
                <a:cs typeface="Calibri"/>
              </a:rPr>
              <a:t>let’s  review </a:t>
            </a:r>
            <a:r>
              <a:rPr sz="2900" spc="-55" dirty="0">
                <a:latin typeface="Calibri"/>
                <a:cs typeface="Calibri"/>
              </a:rPr>
              <a:t>what</a:t>
            </a:r>
            <a:r>
              <a:rPr sz="2900" spc="-105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we</a:t>
            </a:r>
            <a:r>
              <a:rPr sz="2900" spc="-80" dirty="0">
                <a:latin typeface="Calibri"/>
                <a:cs typeface="Calibri"/>
              </a:rPr>
              <a:t> </a:t>
            </a:r>
            <a:r>
              <a:rPr sz="2900" spc="-40" dirty="0">
                <a:latin typeface="Calibri"/>
                <a:cs typeface="Calibri"/>
              </a:rPr>
              <a:t>discussed.	</a:t>
            </a:r>
            <a:r>
              <a:rPr sz="2900" spc="-60" dirty="0">
                <a:latin typeface="Calibri"/>
                <a:cs typeface="Calibri"/>
              </a:rPr>
              <a:t>What </a:t>
            </a:r>
            <a:r>
              <a:rPr sz="2900" spc="-40" dirty="0">
                <a:latin typeface="Calibri"/>
                <a:cs typeface="Calibri"/>
              </a:rPr>
              <a:t>are </a:t>
            </a:r>
            <a:r>
              <a:rPr sz="2900" spc="-45" dirty="0">
                <a:latin typeface="Calibri"/>
                <a:cs typeface="Calibri"/>
              </a:rPr>
              <a:t>three </a:t>
            </a:r>
            <a:r>
              <a:rPr sz="2900" spc="-55" dirty="0">
                <a:latin typeface="Calibri"/>
                <a:cs typeface="Calibri"/>
              </a:rPr>
              <a:t>expectations </a:t>
            </a:r>
            <a:r>
              <a:rPr sz="2900" spc="-30" dirty="0">
                <a:latin typeface="Calibri"/>
                <a:cs typeface="Calibri"/>
              </a:rPr>
              <a:t>of </a:t>
            </a:r>
            <a:r>
              <a:rPr sz="2900" spc="-50" dirty="0">
                <a:latin typeface="Calibri"/>
                <a:cs typeface="Calibri"/>
              </a:rPr>
              <a:t>your  </a:t>
            </a:r>
            <a:r>
              <a:rPr sz="2900" spc="-45" dirty="0">
                <a:latin typeface="Calibri"/>
                <a:cs typeface="Calibri"/>
              </a:rPr>
              <a:t>role </a:t>
            </a:r>
            <a:r>
              <a:rPr sz="2900" spc="-15" dirty="0">
                <a:latin typeface="Calibri"/>
                <a:cs typeface="Calibri"/>
              </a:rPr>
              <a:t>in </a:t>
            </a:r>
            <a:r>
              <a:rPr sz="2900" spc="-50" dirty="0">
                <a:latin typeface="Calibri"/>
                <a:cs typeface="Calibri"/>
              </a:rPr>
              <a:t>your</a:t>
            </a:r>
            <a:r>
              <a:rPr sz="2900" spc="-170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department?”</a:t>
            </a:r>
            <a:endParaRPr sz="2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08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8100" marR="5080">
              <a:lnSpc>
                <a:spcPts val="5000"/>
              </a:lnSpc>
              <a:spcBef>
                <a:spcPts val="680"/>
              </a:spcBef>
            </a:pPr>
            <a:r>
              <a:rPr spc="-85" dirty="0"/>
              <a:t>What </a:t>
            </a:r>
            <a:r>
              <a:rPr spc="-15" dirty="0"/>
              <a:t>is </a:t>
            </a:r>
            <a:r>
              <a:rPr spc="-40" dirty="0"/>
              <a:t>the </a:t>
            </a:r>
            <a:r>
              <a:rPr spc="-70" dirty="0"/>
              <a:t>difference </a:t>
            </a:r>
            <a:r>
              <a:rPr spc="-80" dirty="0"/>
              <a:t>between</a:t>
            </a:r>
            <a:r>
              <a:rPr spc="-380" dirty="0"/>
              <a:t> </a:t>
            </a:r>
            <a:r>
              <a:rPr spc="-90" dirty="0"/>
              <a:t>empathy  </a:t>
            </a:r>
            <a:r>
              <a:rPr spc="-50" dirty="0"/>
              <a:t>and</a:t>
            </a:r>
            <a:r>
              <a:rPr spc="-130" dirty="0"/>
              <a:t> </a:t>
            </a:r>
            <a:r>
              <a:rPr spc="-90" dirty="0"/>
              <a:t>sympathy?</a:t>
            </a:r>
          </a:p>
        </p:txBody>
      </p:sp>
      <p:sp>
        <p:nvSpPr>
          <p:cNvPr id="4" name="object 4"/>
          <p:cNvSpPr/>
          <p:nvPr/>
        </p:nvSpPr>
        <p:spPr>
          <a:xfrm>
            <a:off x="3136900" y="2032000"/>
            <a:ext cx="6134100" cy="407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32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0734" y="4016059"/>
            <a:ext cx="5186045" cy="0"/>
          </a:xfrm>
          <a:custGeom>
            <a:avLst/>
            <a:gdLst/>
            <a:ahLst/>
            <a:cxnLst/>
            <a:rect l="l" t="t" r="r" b="b"/>
            <a:pathLst>
              <a:path w="5186045">
                <a:moveTo>
                  <a:pt x="0" y="0"/>
                </a:moveTo>
                <a:lnTo>
                  <a:pt x="5185829" y="0"/>
                </a:lnTo>
              </a:path>
            </a:pathLst>
          </a:custGeom>
          <a:ln w="52920">
            <a:solidFill>
              <a:srgbClr val="056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85113" y="2314785"/>
            <a:ext cx="9697085" cy="1738630"/>
          </a:xfrm>
          <a:prstGeom prst="rect">
            <a:avLst/>
          </a:prstGeom>
        </p:spPr>
        <p:txBody>
          <a:bodyPr vert="horz" wrap="square" lIns="0" tIns="3898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70"/>
              </a:spcBef>
            </a:pPr>
            <a:r>
              <a:rPr sz="5800" spc="80" dirty="0"/>
              <a:t>Video: </a:t>
            </a:r>
            <a:r>
              <a:rPr sz="5800" spc="65" dirty="0"/>
              <a:t>Empathy </a:t>
            </a:r>
            <a:r>
              <a:rPr sz="5800" spc="70" dirty="0"/>
              <a:t>and</a:t>
            </a:r>
            <a:r>
              <a:rPr sz="5800" spc="185" dirty="0"/>
              <a:t> </a:t>
            </a:r>
            <a:r>
              <a:rPr sz="5800" spc="55" dirty="0"/>
              <a:t>Sympathy</a:t>
            </a:r>
            <a:endParaRPr sz="5800"/>
          </a:p>
          <a:p>
            <a:pPr marR="26670" algn="ctr">
              <a:lnSpc>
                <a:spcPct val="100000"/>
              </a:lnSpc>
              <a:spcBef>
                <a:spcPts val="1090"/>
              </a:spcBef>
            </a:pPr>
            <a:r>
              <a:rPr sz="2050" b="0" spc="-35" dirty="0">
                <a:solidFill>
                  <a:srgbClr val="0563C1"/>
                </a:solidFill>
                <a:latin typeface="Calibri"/>
                <a:cs typeface="Calibri"/>
              </a:rPr>
              <a:t>https://</a:t>
            </a:r>
            <a:r>
              <a:rPr sz="2050" b="0" spc="-35" dirty="0">
                <a:solidFill>
                  <a:srgbClr val="0563C1"/>
                </a:solidFill>
                <a:latin typeface="Calibri"/>
                <a:cs typeface="Calibri"/>
                <a:hlinkClick r:id="rId3"/>
              </a:rPr>
              <a:t>www.youtube.com/watch?v=1Evwgu369Jw</a:t>
            </a:r>
            <a:endParaRPr sz="20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154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0251" y="1405467"/>
            <a:ext cx="1520190" cy="533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300" spc="-50" dirty="0">
                <a:solidFill>
                  <a:srgbClr val="000000"/>
                </a:solidFill>
              </a:rPr>
              <a:t>E</a:t>
            </a:r>
            <a:r>
              <a:rPr sz="3300" spc="-85" dirty="0">
                <a:solidFill>
                  <a:srgbClr val="000000"/>
                </a:solidFill>
              </a:rPr>
              <a:t>m</a:t>
            </a:r>
            <a:r>
              <a:rPr sz="3300" spc="-65" dirty="0">
                <a:solidFill>
                  <a:srgbClr val="000000"/>
                </a:solidFill>
              </a:rPr>
              <a:t>p</a:t>
            </a:r>
            <a:r>
              <a:rPr sz="3300" spc="-85" dirty="0">
                <a:solidFill>
                  <a:srgbClr val="000000"/>
                </a:solidFill>
              </a:rPr>
              <a:t>a</a:t>
            </a:r>
            <a:r>
              <a:rPr sz="3300" spc="-35" dirty="0">
                <a:solidFill>
                  <a:srgbClr val="000000"/>
                </a:solidFill>
              </a:rPr>
              <a:t>t</a:t>
            </a:r>
            <a:r>
              <a:rPr sz="3300" spc="-125" dirty="0">
                <a:solidFill>
                  <a:srgbClr val="000000"/>
                </a:solidFill>
              </a:rPr>
              <a:t>h</a:t>
            </a:r>
            <a:r>
              <a:rPr sz="3300" spc="15" dirty="0">
                <a:solidFill>
                  <a:srgbClr val="000000"/>
                </a:solidFill>
              </a:rPr>
              <a:t>y</a:t>
            </a:r>
            <a:endParaRPr sz="3300"/>
          </a:p>
        </p:txBody>
      </p:sp>
      <p:sp>
        <p:nvSpPr>
          <p:cNvPr id="4" name="object 4"/>
          <p:cNvSpPr txBox="1"/>
          <p:nvPr/>
        </p:nvSpPr>
        <p:spPr>
          <a:xfrm>
            <a:off x="1339151" y="2131482"/>
            <a:ext cx="4676140" cy="29457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40665" indent="-228600">
              <a:lnSpc>
                <a:spcPts val="3390"/>
              </a:lnSpc>
              <a:spcBef>
                <a:spcPts val="114"/>
              </a:spcBef>
              <a:buFont typeface="Arial"/>
              <a:buChar char="•"/>
              <a:tabLst>
                <a:tab pos="241300" algn="l"/>
              </a:tabLst>
            </a:pPr>
            <a:r>
              <a:rPr sz="2900" spc="-40" dirty="0">
                <a:latin typeface="Calibri"/>
                <a:cs typeface="Calibri"/>
              </a:rPr>
              <a:t>Fuels</a:t>
            </a:r>
            <a:r>
              <a:rPr sz="2900" spc="-65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connection</a:t>
            </a:r>
            <a:endParaRPr sz="2900">
              <a:latin typeface="Calibri"/>
              <a:cs typeface="Calibri"/>
            </a:endParaRPr>
          </a:p>
          <a:p>
            <a:pPr marL="240665" indent="-228600">
              <a:lnSpc>
                <a:spcPts val="3300"/>
              </a:lnSpc>
              <a:buFont typeface="Arial"/>
              <a:buChar char="•"/>
              <a:tabLst>
                <a:tab pos="241300" algn="l"/>
              </a:tabLst>
            </a:pPr>
            <a:r>
              <a:rPr sz="2900" spc="-65" dirty="0">
                <a:latin typeface="Calibri"/>
                <a:cs typeface="Calibri"/>
              </a:rPr>
              <a:t>Stays </a:t>
            </a:r>
            <a:r>
              <a:rPr sz="2900" spc="-35" dirty="0">
                <a:latin typeface="Calibri"/>
                <a:cs typeface="Calibri"/>
              </a:rPr>
              <a:t>out </a:t>
            </a:r>
            <a:r>
              <a:rPr sz="2900" spc="-30" dirty="0">
                <a:latin typeface="Calibri"/>
                <a:cs typeface="Calibri"/>
              </a:rPr>
              <a:t>of</a:t>
            </a:r>
            <a:r>
              <a:rPr sz="2900" spc="-90" dirty="0">
                <a:latin typeface="Calibri"/>
                <a:cs typeface="Calibri"/>
              </a:rPr>
              <a:t> </a:t>
            </a:r>
            <a:r>
              <a:rPr sz="2900" spc="-55" dirty="0">
                <a:latin typeface="Calibri"/>
                <a:cs typeface="Calibri"/>
              </a:rPr>
              <a:t>judgement</a:t>
            </a:r>
            <a:endParaRPr sz="2900">
              <a:latin typeface="Calibri"/>
              <a:cs typeface="Calibri"/>
            </a:endParaRPr>
          </a:p>
          <a:p>
            <a:pPr marL="240665" indent="-228600">
              <a:lnSpc>
                <a:spcPts val="3390"/>
              </a:lnSpc>
              <a:buFont typeface="Arial"/>
              <a:buChar char="•"/>
              <a:tabLst>
                <a:tab pos="241300" algn="l"/>
              </a:tabLst>
            </a:pPr>
            <a:r>
              <a:rPr sz="2900" spc="-60" dirty="0">
                <a:latin typeface="Calibri"/>
                <a:cs typeface="Calibri"/>
              </a:rPr>
              <a:t>Recognizes </a:t>
            </a:r>
            <a:r>
              <a:rPr sz="2900" spc="-50" dirty="0">
                <a:latin typeface="Calibri"/>
                <a:cs typeface="Calibri"/>
              </a:rPr>
              <a:t>emotions </a:t>
            </a:r>
            <a:r>
              <a:rPr sz="2900" spc="-15" dirty="0">
                <a:latin typeface="Calibri"/>
                <a:cs typeface="Calibri"/>
              </a:rPr>
              <a:t>in</a:t>
            </a:r>
            <a:r>
              <a:rPr sz="2900" spc="-105" dirty="0">
                <a:latin typeface="Calibri"/>
                <a:cs typeface="Calibri"/>
              </a:rPr>
              <a:t> </a:t>
            </a:r>
            <a:r>
              <a:rPr sz="2900" spc="-50" dirty="0">
                <a:latin typeface="Calibri"/>
                <a:cs typeface="Calibri"/>
              </a:rPr>
              <a:t>others</a:t>
            </a:r>
            <a:endParaRPr sz="2900">
              <a:latin typeface="Calibri"/>
              <a:cs typeface="Calibri"/>
            </a:endParaRPr>
          </a:p>
          <a:p>
            <a:pPr marL="240665" indent="-228600">
              <a:lnSpc>
                <a:spcPts val="339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2900" spc="-60" dirty="0">
                <a:latin typeface="Calibri"/>
                <a:cs typeface="Calibri"/>
              </a:rPr>
              <a:t>Communicates </a:t>
            </a:r>
            <a:r>
              <a:rPr sz="2900" spc="-45" dirty="0">
                <a:latin typeface="Calibri"/>
                <a:cs typeface="Calibri"/>
              </a:rPr>
              <a:t>that</a:t>
            </a:r>
            <a:r>
              <a:rPr sz="2900" spc="-70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emotion</a:t>
            </a:r>
            <a:endParaRPr sz="2900">
              <a:latin typeface="Calibri"/>
              <a:cs typeface="Calibri"/>
            </a:endParaRPr>
          </a:p>
          <a:p>
            <a:pPr marL="240665" marR="5080" indent="-228600">
              <a:lnSpc>
                <a:spcPts val="2900"/>
              </a:lnSpc>
              <a:spcBef>
                <a:spcPts val="490"/>
              </a:spcBef>
              <a:buFont typeface="Arial"/>
              <a:buChar char="•"/>
              <a:tabLst>
                <a:tab pos="241300" algn="l"/>
              </a:tabLst>
            </a:pPr>
            <a:r>
              <a:rPr sz="2900" spc="-50" dirty="0">
                <a:latin typeface="Calibri"/>
                <a:cs typeface="Calibri"/>
              </a:rPr>
              <a:t>Feels </a:t>
            </a:r>
            <a:r>
              <a:rPr sz="2900" spc="-35" dirty="0">
                <a:latin typeface="Calibri"/>
                <a:cs typeface="Calibri"/>
              </a:rPr>
              <a:t>with </a:t>
            </a:r>
            <a:r>
              <a:rPr sz="2900" spc="-40" dirty="0">
                <a:latin typeface="Calibri"/>
                <a:cs typeface="Calibri"/>
              </a:rPr>
              <a:t>people </a:t>
            </a:r>
            <a:r>
              <a:rPr sz="2900" spc="5" dirty="0">
                <a:latin typeface="Calibri"/>
                <a:cs typeface="Calibri"/>
              </a:rPr>
              <a:t>/ </a:t>
            </a:r>
            <a:r>
              <a:rPr sz="2900" spc="-45" dirty="0">
                <a:latin typeface="Calibri"/>
                <a:cs typeface="Calibri"/>
              </a:rPr>
              <a:t>connects  </a:t>
            </a:r>
            <a:r>
              <a:rPr sz="2900" spc="-35" dirty="0">
                <a:latin typeface="Calibri"/>
                <a:cs typeface="Calibri"/>
              </a:rPr>
              <a:t>with </a:t>
            </a:r>
            <a:r>
              <a:rPr sz="2900" spc="-50" dirty="0">
                <a:latin typeface="Calibri"/>
                <a:cs typeface="Calibri"/>
              </a:rPr>
              <a:t>something </a:t>
            </a:r>
            <a:r>
              <a:rPr sz="2900" spc="-35" dirty="0">
                <a:latin typeface="Calibri"/>
                <a:cs typeface="Calibri"/>
              </a:rPr>
              <a:t>inside</a:t>
            </a:r>
            <a:r>
              <a:rPr sz="2900" spc="-155" dirty="0">
                <a:latin typeface="Calibri"/>
                <a:cs typeface="Calibri"/>
              </a:rPr>
              <a:t> </a:t>
            </a:r>
            <a:r>
              <a:rPr sz="2900" spc="-55" dirty="0">
                <a:latin typeface="Calibri"/>
                <a:cs typeface="Calibri"/>
              </a:rPr>
              <a:t>yourself  </a:t>
            </a:r>
            <a:r>
              <a:rPr sz="2900" spc="-45" dirty="0">
                <a:latin typeface="Calibri"/>
                <a:cs typeface="Calibri"/>
              </a:rPr>
              <a:t>that </a:t>
            </a:r>
            <a:r>
              <a:rPr sz="2900" spc="-55" dirty="0">
                <a:latin typeface="Calibri"/>
                <a:cs typeface="Calibri"/>
              </a:rPr>
              <a:t>knows </a:t>
            </a:r>
            <a:r>
              <a:rPr sz="2900" spc="-45" dirty="0">
                <a:latin typeface="Calibri"/>
                <a:cs typeface="Calibri"/>
              </a:rPr>
              <a:t>that</a:t>
            </a:r>
            <a:r>
              <a:rPr sz="2900" spc="-90" dirty="0">
                <a:latin typeface="Calibri"/>
                <a:cs typeface="Calibri"/>
              </a:rPr>
              <a:t> </a:t>
            </a:r>
            <a:r>
              <a:rPr sz="2900" spc="-50" dirty="0">
                <a:latin typeface="Calibri"/>
                <a:cs typeface="Calibri"/>
              </a:rPr>
              <a:t>feeling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2662" y="1112763"/>
            <a:ext cx="4544060" cy="2313940"/>
          </a:xfrm>
          <a:prstGeom prst="rect">
            <a:avLst/>
          </a:prstGeom>
        </p:spPr>
        <p:txBody>
          <a:bodyPr vert="horz" wrap="square" lIns="0" tIns="3092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35"/>
              </a:spcBef>
            </a:pPr>
            <a:r>
              <a:rPr sz="3300" b="1" spc="-70" dirty="0">
                <a:latin typeface="Calibri"/>
                <a:cs typeface="Calibri"/>
              </a:rPr>
              <a:t>Sympathy</a:t>
            </a:r>
            <a:endParaRPr sz="3300">
              <a:latin typeface="Calibri"/>
              <a:cs typeface="Calibri"/>
            </a:endParaRPr>
          </a:p>
          <a:p>
            <a:pPr marL="329565" indent="-228600">
              <a:lnSpc>
                <a:spcPts val="3390"/>
              </a:lnSpc>
              <a:spcBef>
                <a:spcPts val="2039"/>
              </a:spcBef>
              <a:buFont typeface="Arial"/>
              <a:buChar char="•"/>
              <a:tabLst>
                <a:tab pos="330200" algn="l"/>
              </a:tabLst>
            </a:pPr>
            <a:r>
              <a:rPr sz="2900" spc="-65" dirty="0">
                <a:latin typeface="Calibri"/>
                <a:cs typeface="Calibri"/>
              </a:rPr>
              <a:t>May </a:t>
            </a:r>
            <a:r>
              <a:rPr sz="2900" spc="-40" dirty="0">
                <a:latin typeface="Calibri"/>
                <a:cs typeface="Calibri"/>
              </a:rPr>
              <a:t>drive</a:t>
            </a:r>
            <a:r>
              <a:rPr sz="2900" spc="-105" dirty="0">
                <a:latin typeface="Calibri"/>
                <a:cs typeface="Calibri"/>
              </a:rPr>
              <a:t> </a:t>
            </a:r>
            <a:r>
              <a:rPr sz="2900" spc="-45" dirty="0">
                <a:latin typeface="Calibri"/>
                <a:cs typeface="Calibri"/>
              </a:rPr>
              <a:t>disconnection</a:t>
            </a:r>
            <a:endParaRPr sz="2900">
              <a:latin typeface="Calibri"/>
              <a:cs typeface="Calibri"/>
            </a:endParaRPr>
          </a:p>
          <a:p>
            <a:pPr marL="329565" marR="5080" indent="-228600">
              <a:lnSpc>
                <a:spcPts val="2900"/>
              </a:lnSpc>
              <a:spcBef>
                <a:spcPts val="490"/>
              </a:spcBef>
              <a:buFont typeface="Arial"/>
              <a:buChar char="•"/>
              <a:tabLst>
                <a:tab pos="330200" algn="l"/>
              </a:tabLst>
            </a:pPr>
            <a:r>
              <a:rPr sz="2900" spc="-45" dirty="0">
                <a:latin typeface="Calibri"/>
                <a:cs typeface="Calibri"/>
              </a:rPr>
              <a:t>Feeling </a:t>
            </a:r>
            <a:r>
              <a:rPr sz="2900" spc="-30" dirty="0">
                <a:latin typeface="Calibri"/>
                <a:cs typeface="Calibri"/>
              </a:rPr>
              <a:t>pity or </a:t>
            </a:r>
            <a:r>
              <a:rPr sz="2900" spc="-45" dirty="0">
                <a:latin typeface="Calibri"/>
                <a:cs typeface="Calibri"/>
              </a:rPr>
              <a:t>sorrow </a:t>
            </a:r>
            <a:r>
              <a:rPr sz="2900" spc="-50" dirty="0">
                <a:latin typeface="Calibri"/>
                <a:cs typeface="Calibri"/>
              </a:rPr>
              <a:t>for</a:t>
            </a:r>
            <a:r>
              <a:rPr sz="2900" spc="-295" dirty="0">
                <a:latin typeface="Calibri"/>
                <a:cs typeface="Calibri"/>
              </a:rPr>
              <a:t> </a:t>
            </a:r>
            <a:r>
              <a:rPr sz="2900" spc="-30" dirty="0">
                <a:latin typeface="Calibri"/>
                <a:cs typeface="Calibri"/>
              </a:rPr>
              <a:t>the  </a:t>
            </a:r>
            <a:r>
              <a:rPr sz="2900" spc="-50" dirty="0">
                <a:latin typeface="Calibri"/>
                <a:cs typeface="Calibri"/>
              </a:rPr>
              <a:t>hardships </a:t>
            </a:r>
            <a:r>
              <a:rPr sz="2900" spc="-30" dirty="0">
                <a:latin typeface="Calibri"/>
                <a:cs typeface="Calibri"/>
              </a:rPr>
              <a:t>of </a:t>
            </a:r>
            <a:r>
              <a:rPr sz="2900" spc="-45" dirty="0">
                <a:latin typeface="Calibri"/>
                <a:cs typeface="Calibri"/>
              </a:rPr>
              <a:t>another</a:t>
            </a:r>
            <a:r>
              <a:rPr sz="2900" spc="-125" dirty="0">
                <a:latin typeface="Calibri"/>
                <a:cs typeface="Calibri"/>
              </a:rPr>
              <a:t> </a:t>
            </a:r>
            <a:r>
              <a:rPr sz="2900" spc="-50" dirty="0">
                <a:latin typeface="Calibri"/>
                <a:cs typeface="Calibri"/>
              </a:rPr>
              <a:t>person</a:t>
            </a:r>
            <a:endParaRPr sz="29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97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4739" y="675217"/>
            <a:ext cx="4264025" cy="7239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160" dirty="0"/>
              <a:t>Reflective</a:t>
            </a:r>
            <a:r>
              <a:rPr spc="-400" dirty="0"/>
              <a:t> </a:t>
            </a:r>
            <a:r>
              <a:rPr spc="-155" dirty="0"/>
              <a:t>Listening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4739" y="1710267"/>
            <a:ext cx="10633075" cy="334010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 marR="495300">
              <a:lnSpc>
                <a:spcPts val="3300"/>
              </a:lnSpc>
              <a:spcBef>
                <a:spcPts val="790"/>
              </a:spcBef>
            </a:pPr>
            <a:r>
              <a:rPr sz="3300" spc="-50" dirty="0">
                <a:latin typeface="Calibri"/>
                <a:cs typeface="Calibri"/>
              </a:rPr>
              <a:t>Reflective </a:t>
            </a:r>
            <a:r>
              <a:rPr sz="3300" spc="-40" dirty="0">
                <a:latin typeface="Calibri"/>
                <a:cs typeface="Calibri"/>
              </a:rPr>
              <a:t>listening </a:t>
            </a:r>
            <a:r>
              <a:rPr sz="3300" spc="-5" dirty="0">
                <a:latin typeface="Calibri"/>
                <a:cs typeface="Calibri"/>
              </a:rPr>
              <a:t>is </a:t>
            </a:r>
            <a:r>
              <a:rPr sz="3300" spc="15" dirty="0">
                <a:latin typeface="Calibri"/>
                <a:cs typeface="Calibri"/>
              </a:rPr>
              <a:t>a </a:t>
            </a:r>
            <a:r>
              <a:rPr sz="3300" spc="-50" dirty="0">
                <a:latin typeface="Calibri"/>
                <a:cs typeface="Calibri"/>
              </a:rPr>
              <a:t>communication </a:t>
            </a:r>
            <a:r>
              <a:rPr sz="3300" spc="-55" dirty="0">
                <a:latin typeface="Calibri"/>
                <a:cs typeface="Calibri"/>
              </a:rPr>
              <a:t>strategy </a:t>
            </a:r>
            <a:r>
              <a:rPr sz="3300" spc="-45" dirty="0">
                <a:latin typeface="Calibri"/>
                <a:cs typeface="Calibri"/>
              </a:rPr>
              <a:t>involving</a:t>
            </a:r>
            <a:r>
              <a:rPr sz="3300" spc="-405" dirty="0">
                <a:latin typeface="Calibri"/>
                <a:cs typeface="Calibri"/>
              </a:rPr>
              <a:t> </a:t>
            </a:r>
            <a:r>
              <a:rPr sz="3300" spc="-45" dirty="0">
                <a:latin typeface="Calibri"/>
                <a:cs typeface="Calibri"/>
              </a:rPr>
              <a:t>two  </a:t>
            </a:r>
            <a:r>
              <a:rPr sz="3300" spc="-75" dirty="0">
                <a:latin typeface="Calibri"/>
                <a:cs typeface="Calibri"/>
              </a:rPr>
              <a:t>key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-50" dirty="0">
                <a:latin typeface="Calibri"/>
                <a:cs typeface="Calibri"/>
              </a:rPr>
              <a:t>steps: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250">
              <a:latin typeface="Calibri"/>
              <a:cs typeface="Calibri"/>
            </a:endParaRPr>
          </a:p>
          <a:p>
            <a:pPr marL="527050" indent="-514350">
              <a:lnSpc>
                <a:spcPct val="100000"/>
              </a:lnSpc>
              <a:buAutoNum type="arabicPeriod"/>
              <a:tabLst>
                <a:tab pos="526415" algn="l"/>
                <a:tab pos="527050" algn="l"/>
              </a:tabLst>
            </a:pPr>
            <a:r>
              <a:rPr sz="3300" spc="-40" dirty="0">
                <a:latin typeface="Calibri"/>
                <a:cs typeface="Calibri"/>
              </a:rPr>
              <a:t>Seeking </a:t>
            </a:r>
            <a:r>
              <a:rPr sz="3300" spc="-25" dirty="0">
                <a:latin typeface="Calibri"/>
                <a:cs typeface="Calibri"/>
              </a:rPr>
              <a:t>to </a:t>
            </a:r>
            <a:r>
              <a:rPr sz="3300" spc="-55" dirty="0">
                <a:latin typeface="Calibri"/>
                <a:cs typeface="Calibri"/>
              </a:rPr>
              <a:t>understand </a:t>
            </a:r>
            <a:r>
              <a:rPr sz="3300" spc="15" dirty="0">
                <a:latin typeface="Calibri"/>
                <a:cs typeface="Calibri"/>
              </a:rPr>
              <a:t>a </a:t>
            </a:r>
            <a:r>
              <a:rPr sz="3300" spc="-55" dirty="0">
                <a:latin typeface="Calibri"/>
                <a:cs typeface="Calibri"/>
              </a:rPr>
              <a:t>speaker's </a:t>
            </a:r>
            <a:r>
              <a:rPr sz="3300" spc="-35" dirty="0">
                <a:latin typeface="Calibri"/>
                <a:cs typeface="Calibri"/>
              </a:rPr>
              <a:t>idea,</a:t>
            </a:r>
            <a:r>
              <a:rPr sz="3300" spc="-310" dirty="0">
                <a:latin typeface="Calibri"/>
                <a:cs typeface="Calibri"/>
              </a:rPr>
              <a:t> </a:t>
            </a:r>
            <a:r>
              <a:rPr sz="3300" spc="-35" dirty="0">
                <a:latin typeface="Calibri"/>
                <a:cs typeface="Calibri"/>
              </a:rPr>
              <a:t>then</a:t>
            </a:r>
            <a:endParaRPr sz="3300">
              <a:latin typeface="Calibri"/>
              <a:cs typeface="Calibri"/>
            </a:endParaRPr>
          </a:p>
          <a:p>
            <a:pPr marL="526415" marR="5080" indent="-514350">
              <a:lnSpc>
                <a:spcPct val="116199"/>
              </a:lnSpc>
              <a:spcBef>
                <a:spcPts val="395"/>
              </a:spcBef>
              <a:buAutoNum type="arabicPeriod"/>
              <a:tabLst>
                <a:tab pos="526415" algn="l"/>
                <a:tab pos="527050" algn="l"/>
              </a:tabLst>
            </a:pPr>
            <a:r>
              <a:rPr sz="3300" spc="-50" dirty="0">
                <a:latin typeface="Calibri"/>
                <a:cs typeface="Calibri"/>
              </a:rPr>
              <a:t>Offering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the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idea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spc="-35" dirty="0">
                <a:latin typeface="Calibri"/>
                <a:cs typeface="Calibri"/>
              </a:rPr>
              <a:t>back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to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the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-90" dirty="0">
                <a:latin typeface="Calibri"/>
                <a:cs typeface="Calibri"/>
              </a:rPr>
              <a:t>speaker,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to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-40" dirty="0">
                <a:latin typeface="Calibri"/>
                <a:cs typeface="Calibri"/>
              </a:rPr>
              <a:t>confirm</a:t>
            </a:r>
            <a:r>
              <a:rPr sz="3300" spc="-125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the</a:t>
            </a:r>
            <a:r>
              <a:rPr sz="3300" spc="-95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idea</a:t>
            </a:r>
            <a:r>
              <a:rPr sz="3300" spc="-80" dirty="0">
                <a:latin typeface="Calibri"/>
                <a:cs typeface="Calibri"/>
              </a:rPr>
              <a:t> </a:t>
            </a:r>
            <a:r>
              <a:rPr sz="3300" spc="-30" dirty="0">
                <a:latin typeface="Calibri"/>
                <a:cs typeface="Calibri"/>
              </a:rPr>
              <a:t>has  </a:t>
            </a:r>
            <a:r>
              <a:rPr sz="3300" spc="-40" dirty="0">
                <a:latin typeface="Calibri"/>
                <a:cs typeface="Calibri"/>
              </a:rPr>
              <a:t>been </a:t>
            </a:r>
            <a:r>
              <a:rPr sz="3300" spc="-55" dirty="0">
                <a:latin typeface="Calibri"/>
                <a:cs typeface="Calibri"/>
              </a:rPr>
              <a:t>understood </a:t>
            </a:r>
            <a:r>
              <a:rPr sz="3300" spc="-45" dirty="0">
                <a:latin typeface="Calibri"/>
                <a:cs typeface="Calibri"/>
              </a:rPr>
              <a:t>correctly </a:t>
            </a:r>
            <a:r>
              <a:rPr sz="3300" spc="-30" dirty="0">
                <a:latin typeface="Calibri"/>
                <a:cs typeface="Calibri"/>
              </a:rPr>
              <a:t>by</a:t>
            </a:r>
            <a:r>
              <a:rPr sz="3300" spc="-204" dirty="0">
                <a:latin typeface="Calibri"/>
                <a:cs typeface="Calibri"/>
              </a:rPr>
              <a:t> </a:t>
            </a:r>
            <a:r>
              <a:rPr sz="3300" spc="-65" dirty="0">
                <a:latin typeface="Calibri"/>
                <a:cs typeface="Calibri"/>
              </a:rPr>
              <a:t>you.</a:t>
            </a:r>
            <a:endParaRPr sz="33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7398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923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Calibri Light</vt:lpstr>
      <vt:lpstr>Franklin Gothic Heavy</vt:lpstr>
      <vt:lpstr>Wingdings</vt:lpstr>
      <vt:lpstr>Office Theme</vt:lpstr>
      <vt:lpstr>OBJECTIVES</vt:lpstr>
      <vt:lpstr>How do you ensure the person  has  understood what you said?</vt:lpstr>
      <vt:lpstr>A method to ensure a person’s  understanding:Teach-back Method</vt:lpstr>
      <vt:lpstr>Using the Teach-back Method  with Apprentices</vt:lpstr>
      <vt:lpstr>Ways to practice the Teach-back Method</vt:lpstr>
      <vt:lpstr>What is the difference between empathy  and sympathy?</vt:lpstr>
      <vt:lpstr>Video: Empathy and Sympathy https://www.youtube.com/watch?v=1Evwgu369Jw</vt:lpstr>
      <vt:lpstr>Empathy</vt:lpstr>
      <vt:lpstr>Reflective Listening</vt:lpstr>
      <vt:lpstr>When you are listening reflectively, you are able to let the  other person know you have absorbed their main points by…</vt:lpstr>
      <vt:lpstr>Points to Remember when Listening  Reflectively:</vt:lpstr>
      <vt:lpstr>Benefits of Reflective Listening</vt:lpstr>
      <vt:lpstr>Feedback Tool</vt:lpstr>
      <vt:lpstr>Feedback – Things to Remember</vt:lpstr>
      <vt:lpstr>Formal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Dawn Comito</dc:creator>
  <cp:lastModifiedBy>John Knorr</cp:lastModifiedBy>
  <cp:revision>8</cp:revision>
  <dcterms:created xsi:type="dcterms:W3CDTF">2020-07-22T18:11:59Z</dcterms:created>
  <dcterms:modified xsi:type="dcterms:W3CDTF">2020-09-16T18:23:55Z</dcterms:modified>
</cp:coreProperties>
</file>