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165FA-278C-46C4-9AE4-C80341166B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5A5B9-FD70-4AA7-89F8-6C852FFAB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8B67-B087-4446-977E-B8F61DF8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E6835-8C61-41F3-AD4A-473EAE2E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D2834-0DB7-47E9-83A7-49FE2094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44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3820-5DE6-4691-998F-9ED9A72D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4948F1-E52F-49E7-BF68-2F26FB5AC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792F0-A4B8-4C0F-A21C-B9A223D4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384E-9EA7-4370-92EF-686263F9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F40CD-03EF-4A01-9CAD-35B7D2B7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6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F4144-4CA5-4422-86F1-6B7FC7739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80085-0328-404F-85B4-49D3D90B8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4B146-B55F-42D3-89C2-58E8800F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2EE56-32A9-4399-BD7E-83E3D7E6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8DF29-66AB-46E9-8F85-C91BF720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84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70916" y="2641600"/>
            <a:ext cx="5650166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4472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94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4472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576917"/>
            <a:ext cx="4994910" cy="4066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297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AC37-669D-4A29-A80F-20FEE7461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6C4F6-FD54-4F10-B629-0C200C93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604FC-AEBB-4EA2-8EB5-9748D723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2F68A-D46D-4216-B995-D62CCBC4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E29C3-7DE6-4DDF-84BC-299CB1F0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8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F642-A1D6-4B61-9A42-199F2315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7405D-A25C-44E3-AA79-9697C595B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E128C-D02A-4467-AF34-E84D5A3C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02AA3-C530-4FDF-A787-F09C305A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8E03-3A0F-4A8A-931E-0D6F4F1B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11652-5B0D-4389-8E49-9DD302A2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2C95B-C8BE-4A7E-92E3-1E2DF8428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69FC2-092A-4F3A-BEAF-B3CB2C83C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3142F-852F-4EE3-9500-31398189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C4376-B211-4A38-B829-0C565D8B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95D07-CB54-4BA6-A24C-88728F21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5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F6E0-CF80-402B-B225-370939D4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B1E8-F03C-4C8E-8950-B6296214F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16D03-BEAD-4833-9895-EB6C57CDA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41CB9-DCF3-480A-8B25-DA577C019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A1067-4C0F-4034-87DB-AA159993E3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69F2D-8BC0-46F8-B383-00D199E68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8FEE5-9CC0-4459-B8DE-E4D09E3F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D7C446-C817-49EB-A6C5-77C15B24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9F17-A4BE-4734-A264-04A129EE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BC0FA6-85F5-4F45-BD94-B651B011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BCC22-95D4-4CED-85E3-0185BE69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D4DF5-69F3-408B-8D4F-B40FACA5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3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4A78A1-E336-4B0D-8050-787EE6A64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710F3-1E6A-483D-8539-20D8566E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D70E5-8F34-47B1-B450-D3AD38C1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9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83D9-235B-46D5-B2E5-26D2D423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BEC80-499B-4F09-A05D-C0C943FA5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5E1E3-903A-4488-A5A7-2A41E36A8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21148-4B2B-4AF0-B22D-28DC86A6E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7EAEE-2132-45E6-8141-EB7DFE9A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0816B-D382-4F47-A129-DDF38F3D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3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891A-E26C-4B5E-BED0-C116CDB78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CBA4A-FD59-4AF3-ADF1-BA66B8D80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DB1848-9D4D-4E3A-9BD0-137F1B5C5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5C2FA-7B6C-4278-B843-E8CDB0D8C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A9550-B22E-4580-850B-28BFF1D18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CB21D-8BD9-4966-BA52-7FD2723B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2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9F1596-6C23-423C-B5D3-12A98496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5FBBC-4222-4024-A172-00EBFC04A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925FD-5D3E-4453-9A7A-3E9F49994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FDFD8-A235-4427-991E-CB6317636873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1E94D-0879-4A9B-B5D7-9061053EA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3B0B-6280-46E8-8FA5-DFA8F12DD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CEC0-6935-40B8-A32C-D642A290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oP0v-2nJCU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74575" y="935567"/>
            <a:ext cx="2903247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00" b="0" spc="-65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3300" b="0" spc="-55" dirty="0">
                <a:solidFill>
                  <a:srgbClr val="FFFFFF"/>
                </a:solidFill>
                <a:latin typeface="Franklin Gothic Heavy"/>
                <a:cs typeface="Franklin Gothic Heavy"/>
              </a:rPr>
              <a:t>B</a:t>
            </a:r>
            <a:r>
              <a:rPr sz="3300" b="0" spc="-20" dirty="0">
                <a:solidFill>
                  <a:srgbClr val="FFFFFF"/>
                </a:solidFill>
                <a:latin typeface="Franklin Gothic Heavy"/>
                <a:cs typeface="Franklin Gothic Heavy"/>
              </a:rPr>
              <a:t>J</a:t>
            </a:r>
            <a:r>
              <a:rPr sz="3300" b="0" spc="-6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3300" b="0" spc="-5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3300" b="0" spc="-4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3300" b="0" spc="-15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3300" b="0" spc="-60" dirty="0">
                <a:solidFill>
                  <a:srgbClr val="FFFFFF"/>
                </a:solidFill>
                <a:latin typeface="Franklin Gothic Heavy"/>
                <a:cs typeface="Franklin Gothic Heavy"/>
              </a:rPr>
              <a:t>V</a:t>
            </a:r>
            <a:r>
              <a:rPr sz="3300" b="0" spc="-6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3300" b="0" spc="30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endParaRPr sz="3300" dirty="0">
              <a:latin typeface="Franklin Gothic Heavy"/>
              <a:cs typeface="Franklin Gothic 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132" y="3235325"/>
            <a:ext cx="5304155" cy="1781175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lang="en-US" sz="6250" b="1" spc="-20" dirty="0" smtClean="0">
                <a:solidFill>
                  <a:srgbClr val="FFFFFF"/>
                </a:solidFill>
                <a:latin typeface="Calibri"/>
                <a:cs typeface="Calibri"/>
              </a:rPr>
              <a:t>Module </a:t>
            </a:r>
            <a:r>
              <a:rPr sz="6250" b="1" spc="-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250" b="1" spc="-35" dirty="0">
                <a:solidFill>
                  <a:srgbClr val="FFFFFF"/>
                </a:solidFill>
                <a:latin typeface="Calibri"/>
                <a:cs typeface="Calibri"/>
              </a:rPr>
              <a:t>5:</a:t>
            </a:r>
            <a:endParaRPr sz="6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Cultural 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Competence </a:t>
            </a:r>
            <a:r>
              <a:rPr sz="2500" b="1" spc="-3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5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3040" y="1627717"/>
            <a:ext cx="4150360" cy="2151551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0665" marR="266700" indent="-228600">
              <a:lnSpc>
                <a:spcPct val="93500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Define </a:t>
            </a:r>
            <a:r>
              <a:rPr sz="2050" spc="40" dirty="0">
                <a:solidFill>
                  <a:srgbClr val="FFFFFF"/>
                </a:solidFill>
                <a:latin typeface="Calibri"/>
                <a:cs typeface="Calibri"/>
              </a:rPr>
              <a:t>cultural </a:t>
            </a:r>
            <a:r>
              <a:rPr sz="2050" spc="55" dirty="0">
                <a:solidFill>
                  <a:srgbClr val="FFFFFF"/>
                </a:solidFill>
                <a:latin typeface="Calibri"/>
                <a:cs typeface="Calibri"/>
              </a:rPr>
              <a:t>terms 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50" spc="45" dirty="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sz="2050" spc="55" dirty="0">
                <a:solidFill>
                  <a:srgbClr val="FFFFFF"/>
                </a:solidFill>
                <a:latin typeface="Calibri"/>
                <a:cs typeface="Calibri"/>
              </a:rPr>
              <a:t>impact </a:t>
            </a:r>
            <a:r>
              <a:rPr sz="2050" spc="4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apprenticeship </a:t>
            </a:r>
            <a:endParaRPr lang="en-US" sz="2050" spc="5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240665" marR="266700" indent="-228600">
              <a:lnSpc>
                <a:spcPct val="93500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50" spc="6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sz="20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1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shared  understanding </a:t>
            </a:r>
            <a:r>
              <a:rPr sz="2050" spc="4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50" spc="60" dirty="0">
                <a:solidFill>
                  <a:srgbClr val="FFFFFF"/>
                </a:solidFill>
                <a:latin typeface="Calibri"/>
                <a:cs typeface="Calibri"/>
              </a:rPr>
              <a:t>the elements </a:t>
            </a:r>
            <a:r>
              <a:rPr sz="2050" spc="40" dirty="0">
                <a:solidFill>
                  <a:srgbClr val="FFFFFF"/>
                </a:solidFill>
                <a:latin typeface="Calibri"/>
                <a:cs typeface="Calibri"/>
              </a:rPr>
              <a:t>of culture 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4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lang="en-US" sz="20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55" dirty="0">
                <a:solidFill>
                  <a:srgbClr val="FFFFFF"/>
                </a:solidFill>
                <a:latin typeface="Calibri"/>
                <a:cs typeface="Calibri"/>
              </a:rPr>
              <a:t>impact </a:t>
            </a:r>
            <a:r>
              <a:rPr sz="2050" spc="4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verbal and </a:t>
            </a:r>
            <a:r>
              <a:rPr sz="2050" spc="55" dirty="0">
                <a:solidFill>
                  <a:srgbClr val="FFFFFF"/>
                </a:solidFill>
                <a:latin typeface="Calibri"/>
                <a:cs typeface="Calibri"/>
              </a:rPr>
              <a:t>non</a:t>
            </a:r>
            <a:r>
              <a:rPr lang="en-US" sz="2050" spc="5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verbal</a:t>
            </a:r>
            <a:r>
              <a:rPr sz="20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55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0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25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835400" y="647700"/>
            <a:ext cx="5067300" cy="549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51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5039" y="421217"/>
            <a:ext cx="9669145" cy="13595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680"/>
              </a:spcBef>
            </a:pPr>
            <a:r>
              <a:rPr spc="-80" dirty="0"/>
              <a:t>Considerations </a:t>
            </a:r>
            <a:r>
              <a:rPr spc="-35" dirty="0"/>
              <a:t>on </a:t>
            </a:r>
            <a:r>
              <a:rPr spc="-80" dirty="0"/>
              <a:t>Communicating </a:t>
            </a:r>
            <a:r>
              <a:rPr spc="-55" dirty="0"/>
              <a:t>with  </a:t>
            </a:r>
            <a:r>
              <a:rPr spc="-75" dirty="0"/>
              <a:t>Apprentices </a:t>
            </a:r>
            <a:r>
              <a:rPr spc="-60" dirty="0"/>
              <a:t>who </a:t>
            </a:r>
            <a:r>
              <a:rPr spc="-55" dirty="0"/>
              <a:t>are </a:t>
            </a:r>
            <a:r>
              <a:rPr spc="-50" dirty="0"/>
              <a:t>not </a:t>
            </a:r>
            <a:r>
              <a:rPr spc="-65" dirty="0"/>
              <a:t>Fluent </a:t>
            </a:r>
            <a:r>
              <a:rPr spc="-15" dirty="0"/>
              <a:t>in</a:t>
            </a:r>
            <a:r>
              <a:rPr spc="-380" dirty="0"/>
              <a:t> </a:t>
            </a:r>
            <a:r>
              <a:rPr spc="-55" dirty="0"/>
              <a:t>English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1202" y="2004482"/>
            <a:ext cx="9356090" cy="39116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665" marR="5080" indent="-228600">
              <a:lnSpc>
                <a:spcPts val="33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900" spc="-30" dirty="0">
                <a:latin typeface="Calibri"/>
                <a:cs typeface="Calibri"/>
              </a:rPr>
              <a:t>Use </a:t>
            </a:r>
            <a:r>
              <a:rPr sz="2900" spc="-75" dirty="0">
                <a:latin typeface="Calibri"/>
                <a:cs typeface="Calibri"/>
              </a:rPr>
              <a:t>shorter, </a:t>
            </a:r>
            <a:r>
              <a:rPr sz="2900" spc="-55" dirty="0">
                <a:latin typeface="Calibri"/>
                <a:cs typeface="Calibri"/>
              </a:rPr>
              <a:t>common </a:t>
            </a:r>
            <a:r>
              <a:rPr sz="2900" spc="-60" dirty="0">
                <a:latin typeface="Calibri"/>
                <a:cs typeface="Calibri"/>
              </a:rPr>
              <a:t>words </a:t>
            </a:r>
            <a:r>
              <a:rPr sz="2900" spc="-35" dirty="0">
                <a:latin typeface="Calibri"/>
                <a:cs typeface="Calibri"/>
              </a:rPr>
              <a:t>and </a:t>
            </a:r>
            <a:r>
              <a:rPr sz="2900" spc="-25" dirty="0">
                <a:latin typeface="Calibri"/>
                <a:cs typeface="Calibri"/>
              </a:rPr>
              <a:t>be </a:t>
            </a:r>
            <a:r>
              <a:rPr sz="2900" spc="-45" dirty="0">
                <a:latin typeface="Calibri"/>
                <a:cs typeface="Calibri"/>
              </a:rPr>
              <a:t>concise. </a:t>
            </a:r>
            <a:r>
              <a:rPr sz="2900" spc="-60" dirty="0">
                <a:latin typeface="Calibri"/>
                <a:cs typeface="Calibri"/>
              </a:rPr>
              <a:t>Repeat </a:t>
            </a:r>
            <a:r>
              <a:rPr sz="2900" spc="-50" dirty="0">
                <a:latin typeface="Calibri"/>
                <a:cs typeface="Calibri"/>
              </a:rPr>
              <a:t>yourself </a:t>
            </a:r>
            <a:r>
              <a:rPr sz="2900" spc="-25" dirty="0">
                <a:latin typeface="Calibri"/>
                <a:cs typeface="Calibri"/>
              </a:rPr>
              <a:t>as  </a:t>
            </a:r>
            <a:r>
              <a:rPr sz="2900" spc="-50" dirty="0">
                <a:latin typeface="Calibri"/>
                <a:cs typeface="Calibri"/>
              </a:rPr>
              <a:t>needed, </a:t>
            </a:r>
            <a:r>
              <a:rPr sz="2900" spc="-30" dirty="0">
                <a:latin typeface="Calibri"/>
                <a:cs typeface="Calibri"/>
              </a:rPr>
              <a:t>or use </a:t>
            </a:r>
            <a:r>
              <a:rPr sz="2900" spc="-45" dirty="0">
                <a:latin typeface="Calibri"/>
                <a:cs typeface="Calibri"/>
              </a:rPr>
              <a:t>pictures </a:t>
            </a:r>
            <a:r>
              <a:rPr sz="2900" spc="-35" dirty="0">
                <a:latin typeface="Calibri"/>
                <a:cs typeface="Calibri"/>
              </a:rPr>
              <a:t>and </a:t>
            </a:r>
            <a:r>
              <a:rPr sz="2900" spc="-55" dirty="0">
                <a:latin typeface="Calibri"/>
                <a:cs typeface="Calibri"/>
              </a:rPr>
              <a:t>gestures </a:t>
            </a:r>
            <a:r>
              <a:rPr sz="2900" spc="-30" dirty="0">
                <a:latin typeface="Calibri"/>
                <a:cs typeface="Calibri"/>
              </a:rPr>
              <a:t>to </a:t>
            </a:r>
            <a:r>
              <a:rPr sz="2900" spc="-50" dirty="0">
                <a:latin typeface="Calibri"/>
                <a:cs typeface="Calibri"/>
              </a:rPr>
              <a:t>get your </a:t>
            </a:r>
            <a:r>
              <a:rPr sz="2900" spc="-45" dirty="0">
                <a:latin typeface="Calibri"/>
                <a:cs typeface="Calibri"/>
              </a:rPr>
              <a:t>point</a:t>
            </a:r>
            <a:r>
              <a:rPr sz="2900" spc="-265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across.</a:t>
            </a:r>
            <a:endParaRPr sz="2900">
              <a:latin typeface="Calibri"/>
              <a:cs typeface="Calibri"/>
            </a:endParaRPr>
          </a:p>
          <a:p>
            <a:pPr marL="241300" marR="120014" indent="-229235">
              <a:lnSpc>
                <a:spcPts val="2900"/>
              </a:lnSpc>
              <a:spcBef>
                <a:spcPts val="819"/>
              </a:spcBef>
              <a:buFont typeface="Arial"/>
              <a:buChar char="•"/>
              <a:tabLst>
                <a:tab pos="241300" algn="l"/>
              </a:tabLst>
            </a:pPr>
            <a:r>
              <a:rPr sz="2900" spc="-45" dirty="0">
                <a:latin typeface="Calibri"/>
                <a:cs typeface="Calibri"/>
              </a:rPr>
              <a:t>Speak </a:t>
            </a:r>
            <a:r>
              <a:rPr sz="2900" spc="-40" dirty="0">
                <a:latin typeface="Calibri"/>
                <a:cs typeface="Calibri"/>
              </a:rPr>
              <a:t>slowly </a:t>
            </a:r>
            <a:r>
              <a:rPr sz="2900" spc="5" dirty="0">
                <a:latin typeface="Calibri"/>
                <a:cs typeface="Calibri"/>
              </a:rPr>
              <a:t>– </a:t>
            </a:r>
            <a:r>
              <a:rPr sz="2900" spc="-35" dirty="0">
                <a:latin typeface="Calibri"/>
                <a:cs typeface="Calibri"/>
              </a:rPr>
              <a:t>but not </a:t>
            </a:r>
            <a:r>
              <a:rPr sz="2900" i="1" spc="-40" dirty="0">
                <a:latin typeface="Calibri"/>
                <a:cs typeface="Calibri"/>
              </a:rPr>
              <a:t>too </a:t>
            </a:r>
            <a:r>
              <a:rPr sz="2900" spc="-70" dirty="0">
                <a:latin typeface="Calibri"/>
                <a:cs typeface="Calibri"/>
              </a:rPr>
              <a:t>slowly. </a:t>
            </a:r>
            <a:r>
              <a:rPr sz="2900" spc="-85" dirty="0">
                <a:latin typeface="Calibri"/>
                <a:cs typeface="Calibri"/>
              </a:rPr>
              <a:t>Remember, </a:t>
            </a:r>
            <a:r>
              <a:rPr sz="2900" spc="-30" dirty="0">
                <a:latin typeface="Calibri"/>
                <a:cs typeface="Calibri"/>
              </a:rPr>
              <a:t>the </a:t>
            </a:r>
            <a:r>
              <a:rPr sz="2900" spc="-50" dirty="0">
                <a:latin typeface="Calibri"/>
                <a:cs typeface="Calibri"/>
              </a:rPr>
              <a:t>person </a:t>
            </a:r>
            <a:r>
              <a:rPr sz="2900" spc="-15" dirty="0">
                <a:latin typeface="Calibri"/>
                <a:cs typeface="Calibri"/>
              </a:rPr>
              <a:t>is</a:t>
            </a:r>
            <a:r>
              <a:rPr sz="2900" spc="-280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an  </a:t>
            </a:r>
            <a:r>
              <a:rPr sz="2900" spc="-40" dirty="0">
                <a:latin typeface="Calibri"/>
                <a:cs typeface="Calibri"/>
              </a:rPr>
              <a:t>adult </a:t>
            </a:r>
            <a:r>
              <a:rPr sz="2900" spc="-35" dirty="0">
                <a:latin typeface="Calibri"/>
                <a:cs typeface="Calibri"/>
              </a:rPr>
              <a:t>and </a:t>
            </a:r>
            <a:r>
              <a:rPr sz="2900" spc="-40" dirty="0">
                <a:latin typeface="Calibri"/>
                <a:cs typeface="Calibri"/>
              </a:rPr>
              <a:t>should </a:t>
            </a:r>
            <a:r>
              <a:rPr sz="2900" spc="-35" dirty="0">
                <a:latin typeface="Calibri"/>
                <a:cs typeface="Calibri"/>
              </a:rPr>
              <a:t>not </a:t>
            </a:r>
            <a:r>
              <a:rPr sz="2900" spc="-25" dirty="0">
                <a:latin typeface="Calibri"/>
                <a:cs typeface="Calibri"/>
              </a:rPr>
              <a:t>be </a:t>
            </a:r>
            <a:r>
              <a:rPr sz="2900" spc="-55" dirty="0">
                <a:latin typeface="Calibri"/>
                <a:cs typeface="Calibri"/>
              </a:rPr>
              <a:t>spoken </a:t>
            </a:r>
            <a:r>
              <a:rPr sz="2900" spc="-30" dirty="0">
                <a:latin typeface="Calibri"/>
                <a:cs typeface="Calibri"/>
              </a:rPr>
              <a:t>to </a:t>
            </a:r>
            <a:r>
              <a:rPr sz="2900" spc="-25" dirty="0">
                <a:latin typeface="Calibri"/>
                <a:cs typeface="Calibri"/>
              </a:rPr>
              <a:t>as </a:t>
            </a:r>
            <a:r>
              <a:rPr sz="2900" spc="5" dirty="0">
                <a:latin typeface="Calibri"/>
                <a:cs typeface="Calibri"/>
              </a:rPr>
              <a:t>a</a:t>
            </a:r>
            <a:r>
              <a:rPr sz="2900" spc="-390" dirty="0">
                <a:latin typeface="Calibri"/>
                <a:cs typeface="Calibri"/>
              </a:rPr>
              <a:t> </a:t>
            </a:r>
            <a:r>
              <a:rPr sz="2900" spc="-35" dirty="0">
                <a:latin typeface="Calibri"/>
                <a:cs typeface="Calibri"/>
              </a:rPr>
              <a:t>child.</a:t>
            </a:r>
            <a:endParaRPr sz="2900">
              <a:latin typeface="Calibri"/>
              <a:cs typeface="Calibri"/>
            </a:endParaRPr>
          </a:p>
          <a:p>
            <a:pPr marL="241300" marR="167640" indent="-228600">
              <a:lnSpc>
                <a:spcPts val="2900"/>
              </a:lnSpc>
              <a:spcBef>
                <a:spcPts val="1300"/>
              </a:spcBef>
              <a:buFont typeface="Arial"/>
              <a:buChar char="•"/>
              <a:tabLst>
                <a:tab pos="241935" algn="l"/>
              </a:tabLst>
            </a:pPr>
            <a:r>
              <a:rPr sz="2900" spc="-60" dirty="0">
                <a:latin typeface="Calibri"/>
                <a:cs typeface="Calibri"/>
              </a:rPr>
              <a:t>Accommodate </a:t>
            </a:r>
            <a:r>
              <a:rPr sz="2900" spc="-50" dirty="0">
                <a:latin typeface="Calibri"/>
                <a:cs typeface="Calibri"/>
              </a:rPr>
              <a:t>language </a:t>
            </a:r>
            <a:r>
              <a:rPr sz="2900" spc="-55" dirty="0">
                <a:latin typeface="Calibri"/>
                <a:cs typeface="Calibri"/>
              </a:rPr>
              <a:t>differences </a:t>
            </a:r>
            <a:r>
              <a:rPr sz="2900" spc="-30" dirty="0">
                <a:latin typeface="Calibri"/>
                <a:cs typeface="Calibri"/>
              </a:rPr>
              <a:t>by </a:t>
            </a:r>
            <a:r>
              <a:rPr sz="2900" spc="-40" dirty="0">
                <a:latin typeface="Calibri"/>
                <a:cs typeface="Calibri"/>
              </a:rPr>
              <a:t>bringing </a:t>
            </a:r>
            <a:r>
              <a:rPr sz="2900" spc="-25" dirty="0">
                <a:latin typeface="Calibri"/>
                <a:cs typeface="Calibri"/>
              </a:rPr>
              <a:t>an</a:t>
            </a:r>
            <a:r>
              <a:rPr sz="2900" spc="-220" dirty="0">
                <a:latin typeface="Calibri"/>
                <a:cs typeface="Calibri"/>
              </a:rPr>
              <a:t> </a:t>
            </a:r>
            <a:r>
              <a:rPr sz="2900" spc="-60" dirty="0">
                <a:latin typeface="Calibri"/>
                <a:cs typeface="Calibri"/>
              </a:rPr>
              <a:t>interpreter  </a:t>
            </a:r>
            <a:r>
              <a:rPr sz="2900" spc="-30" dirty="0">
                <a:latin typeface="Calibri"/>
                <a:cs typeface="Calibri"/>
              </a:rPr>
              <a:t>or </a:t>
            </a:r>
            <a:r>
              <a:rPr sz="2900" spc="-45" dirty="0">
                <a:latin typeface="Calibri"/>
                <a:cs typeface="Calibri"/>
              </a:rPr>
              <a:t>suggesting </a:t>
            </a:r>
            <a:r>
              <a:rPr sz="2900" spc="5" dirty="0">
                <a:latin typeface="Calibri"/>
                <a:cs typeface="Calibri"/>
              </a:rPr>
              <a:t>a </a:t>
            </a:r>
            <a:r>
              <a:rPr sz="2900" spc="-45" dirty="0">
                <a:latin typeface="Calibri"/>
                <a:cs typeface="Calibri"/>
              </a:rPr>
              <a:t>that </a:t>
            </a:r>
            <a:r>
              <a:rPr sz="2900" spc="5" dirty="0">
                <a:latin typeface="Calibri"/>
                <a:cs typeface="Calibri"/>
              </a:rPr>
              <a:t>a </a:t>
            </a:r>
            <a:r>
              <a:rPr sz="2900" spc="-55" dirty="0">
                <a:latin typeface="Calibri"/>
                <a:cs typeface="Calibri"/>
              </a:rPr>
              <a:t>mentor </a:t>
            </a:r>
            <a:r>
              <a:rPr sz="2900" spc="-25" dirty="0">
                <a:latin typeface="Calibri"/>
                <a:cs typeface="Calibri"/>
              </a:rPr>
              <a:t>be </a:t>
            </a:r>
            <a:r>
              <a:rPr sz="2900" spc="-40" dirty="0">
                <a:latin typeface="Calibri"/>
                <a:cs typeface="Calibri"/>
              </a:rPr>
              <a:t>assigned who </a:t>
            </a:r>
            <a:r>
              <a:rPr sz="2900" spc="-45" dirty="0">
                <a:latin typeface="Calibri"/>
                <a:cs typeface="Calibri"/>
              </a:rPr>
              <a:t>speaks </a:t>
            </a:r>
            <a:r>
              <a:rPr sz="2900" spc="-30" dirty="0">
                <a:latin typeface="Calibri"/>
                <a:cs typeface="Calibri"/>
              </a:rPr>
              <a:t>the  </a:t>
            </a:r>
            <a:r>
              <a:rPr sz="2900" spc="-50" dirty="0">
                <a:latin typeface="Calibri"/>
                <a:cs typeface="Calibri"/>
              </a:rPr>
              <a:t>Apprentices’</a:t>
            </a:r>
            <a:r>
              <a:rPr sz="2900" spc="-55" dirty="0">
                <a:latin typeface="Calibri"/>
                <a:cs typeface="Calibri"/>
              </a:rPr>
              <a:t> language.</a:t>
            </a:r>
            <a:endParaRPr sz="2900">
              <a:latin typeface="Calibri"/>
              <a:cs typeface="Calibri"/>
            </a:endParaRPr>
          </a:p>
          <a:p>
            <a:pPr marL="241300" marR="267970" indent="-228600">
              <a:lnSpc>
                <a:spcPts val="3400"/>
              </a:lnSpc>
              <a:spcBef>
                <a:spcPts val="400"/>
              </a:spcBef>
              <a:buFont typeface="Arial"/>
              <a:buChar char="•"/>
              <a:tabLst>
                <a:tab pos="241935" algn="l"/>
              </a:tabLst>
            </a:pPr>
            <a:r>
              <a:rPr sz="2900" spc="-50" dirty="0">
                <a:latin typeface="Calibri"/>
                <a:cs typeface="Calibri"/>
              </a:rPr>
              <a:t>Pair </a:t>
            </a:r>
            <a:r>
              <a:rPr sz="2900" spc="-45" dirty="0">
                <a:latin typeface="Calibri"/>
                <a:cs typeface="Calibri"/>
              </a:rPr>
              <a:t>fluent </a:t>
            </a:r>
            <a:r>
              <a:rPr sz="2900" spc="-35" dirty="0">
                <a:latin typeface="Calibri"/>
                <a:cs typeface="Calibri"/>
              </a:rPr>
              <a:t>and </a:t>
            </a:r>
            <a:r>
              <a:rPr sz="2900" spc="-50" dirty="0">
                <a:latin typeface="Calibri"/>
                <a:cs typeface="Calibri"/>
              </a:rPr>
              <a:t>non-fluent Apprentices for </a:t>
            </a:r>
            <a:r>
              <a:rPr sz="2900" spc="-45" dirty="0">
                <a:latin typeface="Calibri"/>
                <a:cs typeface="Calibri"/>
              </a:rPr>
              <a:t>training, </a:t>
            </a:r>
            <a:r>
              <a:rPr sz="2900" spc="-15" dirty="0">
                <a:latin typeface="Calibri"/>
                <a:cs typeface="Calibri"/>
              </a:rPr>
              <a:t>if </a:t>
            </a:r>
            <a:r>
              <a:rPr sz="2900" spc="-35" dirty="0">
                <a:latin typeface="Calibri"/>
                <a:cs typeface="Calibri"/>
              </a:rPr>
              <a:t>possible  and </a:t>
            </a:r>
            <a:r>
              <a:rPr sz="2900" spc="-15" dirty="0">
                <a:latin typeface="Calibri"/>
                <a:cs typeface="Calibri"/>
              </a:rPr>
              <a:t>if </a:t>
            </a:r>
            <a:r>
              <a:rPr sz="2900" spc="5" dirty="0">
                <a:latin typeface="Calibri"/>
                <a:cs typeface="Calibri"/>
              </a:rPr>
              <a:t>a </a:t>
            </a:r>
            <a:r>
              <a:rPr sz="2900" spc="-50" dirty="0">
                <a:latin typeface="Calibri"/>
                <a:cs typeface="Calibri"/>
              </a:rPr>
              <a:t>translator </a:t>
            </a:r>
            <a:r>
              <a:rPr sz="2900" spc="-15" dirty="0">
                <a:latin typeface="Calibri"/>
                <a:cs typeface="Calibri"/>
              </a:rPr>
              <a:t>is </a:t>
            </a:r>
            <a:r>
              <a:rPr sz="2900" spc="-35" dirty="0">
                <a:latin typeface="Calibri"/>
                <a:cs typeface="Calibri"/>
              </a:rPr>
              <a:t>not</a:t>
            </a:r>
            <a:r>
              <a:rPr sz="2900" spc="-305" dirty="0">
                <a:latin typeface="Calibri"/>
                <a:cs typeface="Calibri"/>
              </a:rPr>
              <a:t> </a:t>
            </a:r>
            <a:r>
              <a:rPr sz="2900" spc="-50" dirty="0">
                <a:latin typeface="Calibri"/>
                <a:cs typeface="Calibri"/>
              </a:rPr>
              <a:t>available</a:t>
            </a:r>
            <a:endParaRPr sz="2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55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3452" y="1915926"/>
            <a:ext cx="9097507" cy="2485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5030"/>
              </a:lnSpc>
              <a:spcBef>
                <a:spcPts val="130"/>
              </a:spcBef>
            </a:pPr>
            <a:r>
              <a:rPr lang="en-US" b="1" spc="-55" dirty="0">
                <a:latin typeface="Perpetua"/>
                <a:cs typeface="Perpetua"/>
              </a:rPr>
              <a:t>What is </a:t>
            </a:r>
            <a:r>
              <a:rPr b="1" spc="-55" dirty="0">
                <a:latin typeface="Perpetua"/>
                <a:cs typeface="Perpetua"/>
              </a:rPr>
              <a:t>Culture</a:t>
            </a:r>
            <a:r>
              <a:rPr lang="en-US" b="1" spc="-55" dirty="0">
                <a:latin typeface="Perpetua"/>
                <a:cs typeface="Perpetua"/>
              </a:rPr>
              <a:t>?</a:t>
            </a:r>
            <a:endParaRPr b="1" spc="-55" dirty="0">
              <a:latin typeface="Perpetua"/>
              <a:cs typeface="Perpetua"/>
            </a:endParaRPr>
          </a:p>
          <a:p>
            <a:pPr marL="12700" marR="5080">
              <a:lnSpc>
                <a:spcPct val="86700"/>
              </a:lnSpc>
              <a:spcBef>
                <a:spcPts val="300"/>
              </a:spcBef>
            </a:pPr>
            <a:r>
              <a:rPr lang="en-US" b="0" spc="-55" dirty="0">
                <a:solidFill>
                  <a:srgbClr val="000000"/>
                </a:solidFill>
                <a:latin typeface="Perpetua"/>
                <a:cs typeface="Perpetua"/>
              </a:rPr>
              <a:t>T</a:t>
            </a:r>
            <a:r>
              <a:rPr b="0" spc="-55" dirty="0">
                <a:solidFill>
                  <a:srgbClr val="000000"/>
                </a:solidFill>
                <a:latin typeface="Perpetua"/>
                <a:cs typeface="Perpetua"/>
              </a:rPr>
              <a:t>houghts, </a:t>
            </a:r>
            <a:r>
              <a:rPr b="0" spc="-70" dirty="0">
                <a:solidFill>
                  <a:srgbClr val="000000"/>
                </a:solidFill>
                <a:latin typeface="Perpetua"/>
                <a:cs typeface="Perpetua"/>
              </a:rPr>
              <a:t>communications,</a:t>
            </a:r>
            <a:r>
              <a:rPr b="0" spc="-509" dirty="0">
                <a:solidFill>
                  <a:srgbClr val="000000"/>
                </a:solidFill>
                <a:latin typeface="Perpetua"/>
                <a:cs typeface="Perpetua"/>
              </a:rPr>
              <a:t> </a:t>
            </a:r>
            <a:r>
              <a:rPr b="0" spc="-50" dirty="0">
                <a:solidFill>
                  <a:srgbClr val="000000"/>
                </a:solidFill>
                <a:latin typeface="Perpetua"/>
                <a:cs typeface="Perpetua"/>
              </a:rPr>
              <a:t>actions, </a:t>
            </a:r>
            <a:r>
              <a:rPr b="0" spc="-60" dirty="0">
                <a:solidFill>
                  <a:srgbClr val="000000"/>
                </a:solidFill>
                <a:latin typeface="Perpetua"/>
                <a:cs typeface="Perpetua"/>
              </a:rPr>
              <a:t>customs, </a:t>
            </a:r>
            <a:r>
              <a:rPr b="0" spc="-45" dirty="0">
                <a:solidFill>
                  <a:srgbClr val="000000"/>
                </a:solidFill>
                <a:latin typeface="Perpetua"/>
                <a:cs typeface="Perpetua"/>
              </a:rPr>
              <a:t>beliefs, </a:t>
            </a:r>
            <a:r>
              <a:rPr b="0" spc="-60" dirty="0">
                <a:solidFill>
                  <a:srgbClr val="000000"/>
                </a:solidFill>
                <a:latin typeface="Perpetua"/>
                <a:cs typeface="Perpetua"/>
              </a:rPr>
              <a:t>values, </a:t>
            </a:r>
            <a:r>
              <a:rPr b="0" spc="-40" dirty="0">
                <a:solidFill>
                  <a:srgbClr val="000000"/>
                </a:solidFill>
                <a:latin typeface="Perpetua"/>
                <a:cs typeface="Perpetua"/>
              </a:rPr>
              <a:t>and  </a:t>
            </a:r>
            <a:r>
              <a:rPr b="0" spc="-50" dirty="0">
                <a:solidFill>
                  <a:srgbClr val="000000"/>
                </a:solidFill>
                <a:latin typeface="Perpetua"/>
                <a:cs typeface="Perpetua"/>
              </a:rPr>
              <a:t>institutions </a:t>
            </a:r>
            <a:r>
              <a:rPr b="0" spc="-35" dirty="0">
                <a:solidFill>
                  <a:srgbClr val="000000"/>
                </a:solidFill>
                <a:latin typeface="Perpetua"/>
                <a:cs typeface="Perpetua"/>
              </a:rPr>
              <a:t>of </a:t>
            </a:r>
            <a:r>
              <a:rPr b="0" spc="-45" dirty="0">
                <a:solidFill>
                  <a:srgbClr val="000000"/>
                </a:solidFill>
                <a:latin typeface="Perpetua"/>
                <a:cs typeface="Perpetua"/>
              </a:rPr>
              <a:t>racial, ethnic,  religious, </a:t>
            </a:r>
            <a:r>
              <a:rPr b="0" spc="-30" dirty="0">
                <a:solidFill>
                  <a:srgbClr val="000000"/>
                </a:solidFill>
                <a:latin typeface="Perpetua"/>
                <a:cs typeface="Perpetua"/>
              </a:rPr>
              <a:t>or </a:t>
            </a:r>
            <a:r>
              <a:rPr b="0" spc="-45" dirty="0">
                <a:solidFill>
                  <a:srgbClr val="000000"/>
                </a:solidFill>
                <a:latin typeface="Perpetua"/>
                <a:cs typeface="Perpetua"/>
              </a:rPr>
              <a:t>social</a:t>
            </a:r>
            <a:r>
              <a:rPr b="0" spc="-385" dirty="0">
                <a:solidFill>
                  <a:srgbClr val="000000"/>
                </a:solidFill>
                <a:latin typeface="Perpetua"/>
                <a:cs typeface="Perpetua"/>
              </a:rPr>
              <a:t> </a:t>
            </a:r>
            <a:r>
              <a:rPr b="0" spc="-60" dirty="0">
                <a:solidFill>
                  <a:srgbClr val="000000"/>
                </a:solidFill>
                <a:latin typeface="Perpetua"/>
                <a:cs typeface="Perpetua"/>
              </a:rPr>
              <a:t>groups.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1782" y="5734050"/>
            <a:ext cx="352996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i="1" spc="-25" dirty="0">
                <a:latin typeface="Calibri"/>
                <a:cs typeface="Calibri"/>
              </a:rPr>
              <a:t>Source: Missouri People </a:t>
            </a:r>
            <a:r>
              <a:rPr sz="1250" i="1" spc="-20" dirty="0">
                <a:latin typeface="Calibri"/>
                <a:cs typeface="Calibri"/>
              </a:rPr>
              <a:t>to </a:t>
            </a:r>
            <a:r>
              <a:rPr sz="1250" i="1" spc="-25" dirty="0">
                <a:latin typeface="Calibri"/>
                <a:cs typeface="Calibri"/>
              </a:rPr>
              <a:t>People </a:t>
            </a:r>
            <a:r>
              <a:rPr sz="1250" i="1" spc="-30" dirty="0">
                <a:latin typeface="Calibri"/>
                <a:cs typeface="Calibri"/>
              </a:rPr>
              <a:t>Training Manual,</a:t>
            </a:r>
            <a:r>
              <a:rPr sz="1250" i="1" spc="-110" dirty="0">
                <a:latin typeface="Calibri"/>
                <a:cs typeface="Calibri"/>
              </a:rPr>
              <a:t> </a:t>
            </a:r>
            <a:r>
              <a:rPr sz="1250" i="1" spc="-20" dirty="0">
                <a:latin typeface="Calibri"/>
                <a:cs typeface="Calibri"/>
              </a:rPr>
              <a:t>2008</a:t>
            </a:r>
            <a:endParaRPr sz="12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04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5796" y="1414294"/>
            <a:ext cx="9769722" cy="1392048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790"/>
              </a:spcBef>
            </a:pPr>
            <a:r>
              <a:rPr lang="en-US" sz="3300" spc="-45" dirty="0">
                <a:latin typeface="Perpetua Bold"/>
                <a:cs typeface="Perpetua Bold"/>
              </a:rPr>
              <a:t>What is </a:t>
            </a:r>
            <a:r>
              <a:rPr sz="3300" spc="-45" dirty="0">
                <a:latin typeface="Perpetua Bold"/>
                <a:cs typeface="Perpetua Bold"/>
              </a:rPr>
              <a:t>Cultural </a:t>
            </a:r>
            <a:r>
              <a:rPr sz="3300" spc="-65" dirty="0">
                <a:latin typeface="Perpetua Bold"/>
                <a:cs typeface="Perpetua Bold"/>
              </a:rPr>
              <a:t>Awareness</a:t>
            </a:r>
            <a:r>
              <a:rPr lang="en-US" sz="3300" spc="-65" dirty="0">
                <a:latin typeface="Perpetua Bold"/>
                <a:cs typeface="Perpetua Bold"/>
              </a:rPr>
              <a:t>?</a:t>
            </a:r>
            <a:br>
              <a:rPr lang="en-US" sz="3300" spc="-65" dirty="0">
                <a:latin typeface="Perpetua Bold"/>
                <a:cs typeface="Perpetua Bold"/>
              </a:rPr>
            </a:br>
            <a:r>
              <a:rPr sz="3300" spc="-65" dirty="0">
                <a:latin typeface="Perpetua Bold"/>
                <a:cs typeface="Perpetua Bold"/>
              </a:rPr>
              <a:t> </a:t>
            </a:r>
            <a:r>
              <a:rPr sz="3300" b="0" spc="30" dirty="0">
                <a:solidFill>
                  <a:srgbClr val="262626"/>
                </a:solidFill>
                <a:latin typeface="Perpetua"/>
                <a:cs typeface="Perpetua"/>
              </a:rPr>
              <a:t>A </a:t>
            </a:r>
            <a:r>
              <a:rPr sz="3300" b="0" spc="-35" dirty="0">
                <a:solidFill>
                  <a:srgbClr val="262626"/>
                </a:solidFill>
                <a:latin typeface="Perpetua"/>
                <a:cs typeface="Perpetua"/>
              </a:rPr>
              <a:t>general</a:t>
            </a:r>
            <a:r>
              <a:rPr sz="3300" b="0" spc="-375" dirty="0">
                <a:solidFill>
                  <a:srgbClr val="262626"/>
                </a:solidFill>
                <a:latin typeface="Perpetua"/>
                <a:cs typeface="Perpetua"/>
              </a:rPr>
              <a:t> </a:t>
            </a:r>
            <a:r>
              <a:rPr sz="3300" b="0" spc="-55" dirty="0">
                <a:solidFill>
                  <a:srgbClr val="262626"/>
                </a:solidFill>
                <a:latin typeface="Perpetua"/>
                <a:cs typeface="Perpetua"/>
              </a:rPr>
              <a:t>understanding  </a:t>
            </a:r>
            <a:r>
              <a:rPr sz="3300" b="0" spc="-25" dirty="0">
                <a:solidFill>
                  <a:srgbClr val="262626"/>
                </a:solidFill>
                <a:latin typeface="Perpetua"/>
                <a:cs typeface="Perpetua"/>
              </a:rPr>
              <a:t>of </a:t>
            </a:r>
            <a:r>
              <a:rPr sz="3300" b="0" spc="-45" dirty="0">
                <a:solidFill>
                  <a:srgbClr val="262626"/>
                </a:solidFill>
                <a:latin typeface="Perpetua"/>
                <a:cs typeface="Perpetua"/>
              </a:rPr>
              <a:t>what </a:t>
            </a:r>
            <a:r>
              <a:rPr sz="3300" b="0" spc="-35" dirty="0">
                <a:solidFill>
                  <a:srgbClr val="262626"/>
                </a:solidFill>
                <a:latin typeface="Perpetua"/>
                <a:cs typeface="Perpetua"/>
              </a:rPr>
              <a:t>another </a:t>
            </a:r>
            <a:r>
              <a:rPr sz="3300" b="0" spc="-30" dirty="0">
                <a:solidFill>
                  <a:srgbClr val="262626"/>
                </a:solidFill>
                <a:latin typeface="Perpetua"/>
                <a:cs typeface="Perpetua"/>
              </a:rPr>
              <a:t>group </a:t>
            </a:r>
            <a:r>
              <a:rPr sz="3300" b="0" spc="-10" dirty="0">
                <a:solidFill>
                  <a:srgbClr val="262626"/>
                </a:solidFill>
                <a:latin typeface="Perpetua"/>
                <a:cs typeface="Perpetua"/>
              </a:rPr>
              <a:t>is </a:t>
            </a:r>
            <a:r>
              <a:rPr sz="3300" b="0" spc="-35" dirty="0">
                <a:solidFill>
                  <a:srgbClr val="262626"/>
                </a:solidFill>
                <a:latin typeface="Perpetua"/>
                <a:cs typeface="Perpetua"/>
              </a:rPr>
              <a:t>like </a:t>
            </a:r>
            <a:r>
              <a:rPr sz="3300" b="0" spc="-25" dirty="0">
                <a:solidFill>
                  <a:srgbClr val="262626"/>
                </a:solidFill>
                <a:latin typeface="Perpetua"/>
                <a:cs typeface="Perpetua"/>
              </a:rPr>
              <a:t>and </a:t>
            </a:r>
            <a:r>
              <a:rPr sz="3300" b="0" spc="-60" dirty="0">
                <a:solidFill>
                  <a:srgbClr val="262626"/>
                </a:solidFill>
                <a:latin typeface="Perpetua"/>
                <a:cs typeface="Perpetua"/>
              </a:rPr>
              <a:t>how </a:t>
            </a:r>
            <a:r>
              <a:rPr sz="3300" b="0" spc="-10" dirty="0">
                <a:solidFill>
                  <a:srgbClr val="262626"/>
                </a:solidFill>
                <a:latin typeface="Perpetua"/>
                <a:cs typeface="Perpetua"/>
              </a:rPr>
              <a:t>it </a:t>
            </a:r>
            <a:r>
              <a:rPr sz="3300" b="0" spc="-40" dirty="0">
                <a:solidFill>
                  <a:srgbClr val="262626"/>
                </a:solidFill>
                <a:latin typeface="Perpetua"/>
                <a:cs typeface="Perpetua"/>
              </a:rPr>
              <a:t>functions.</a:t>
            </a:r>
            <a:endParaRPr sz="3300" dirty="0">
              <a:latin typeface="Perpetua"/>
              <a:cs typeface="Perpet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5795" y="2904065"/>
            <a:ext cx="10049641" cy="240046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 marR="5080">
              <a:lnSpc>
                <a:spcPct val="86500"/>
              </a:lnSpc>
              <a:spcBef>
                <a:spcPts val="665"/>
              </a:spcBef>
            </a:pPr>
            <a:r>
              <a:rPr lang="en-US" sz="3300" b="1" spc="-45" dirty="0">
                <a:latin typeface="Perpetua Bold"/>
                <a:cs typeface="Perpetua Bold"/>
              </a:rPr>
              <a:t>What is </a:t>
            </a:r>
            <a:r>
              <a:rPr sz="3300" b="1" spc="-45" dirty="0">
                <a:latin typeface="Perpetua Bold"/>
                <a:cs typeface="Perpetua Bold"/>
              </a:rPr>
              <a:t>Cultural </a:t>
            </a:r>
            <a:r>
              <a:rPr sz="3300" b="1" spc="-35" dirty="0">
                <a:latin typeface="Perpetua Bold"/>
                <a:cs typeface="Perpetua Bold"/>
              </a:rPr>
              <a:t>Sensitivity</a:t>
            </a:r>
            <a:r>
              <a:rPr lang="en-US" sz="3300" b="1" spc="-35" dirty="0">
                <a:latin typeface="Perpetua Bold"/>
                <a:cs typeface="Perpetua Bold"/>
              </a:rPr>
              <a:t>?</a:t>
            </a:r>
          </a:p>
          <a:p>
            <a:pPr marL="12700" marR="5080">
              <a:lnSpc>
                <a:spcPct val="86500"/>
              </a:lnSpc>
              <a:spcBef>
                <a:spcPts val="665"/>
              </a:spcBef>
            </a:pPr>
            <a:r>
              <a:rPr sz="3300" spc="-35" dirty="0">
                <a:solidFill>
                  <a:srgbClr val="262626"/>
                </a:solidFill>
                <a:latin typeface="Perpetua"/>
                <a:cs typeface="Perpetua"/>
              </a:rPr>
              <a:t>Accepting </a:t>
            </a:r>
            <a:r>
              <a:rPr lang="en-US" sz="3300" spc="-35" dirty="0">
                <a:solidFill>
                  <a:srgbClr val="262626"/>
                </a:solidFill>
                <a:latin typeface="Perpetua"/>
                <a:cs typeface="Perpetua"/>
              </a:rPr>
              <a:t>and open to the differences </a:t>
            </a:r>
            <a:r>
              <a:rPr sz="3300" spc="-35" dirty="0">
                <a:solidFill>
                  <a:srgbClr val="262626"/>
                </a:solidFill>
                <a:latin typeface="Perpetua"/>
                <a:cs typeface="Perpetua"/>
              </a:rPr>
              <a:t>that </a:t>
            </a:r>
            <a:r>
              <a:rPr sz="3300" spc="-30" dirty="0">
                <a:solidFill>
                  <a:srgbClr val="262626"/>
                </a:solidFill>
                <a:latin typeface="Perpetua"/>
                <a:cs typeface="Perpetua"/>
              </a:rPr>
              <a:t>exist </a:t>
            </a:r>
            <a:r>
              <a:rPr sz="3300" spc="-55" dirty="0">
                <a:solidFill>
                  <a:srgbClr val="262626"/>
                </a:solidFill>
                <a:latin typeface="Perpetua"/>
                <a:cs typeface="Perpetua"/>
              </a:rPr>
              <a:t>between </a:t>
            </a:r>
            <a:r>
              <a:rPr sz="3300" spc="-40" dirty="0">
                <a:solidFill>
                  <a:srgbClr val="262626"/>
                </a:solidFill>
                <a:latin typeface="Perpetua"/>
                <a:cs typeface="Perpetua"/>
              </a:rPr>
              <a:t>cultures without </a:t>
            </a:r>
            <a:r>
              <a:rPr sz="3300" spc="-30" dirty="0">
                <a:solidFill>
                  <a:srgbClr val="262626"/>
                </a:solidFill>
                <a:latin typeface="Perpetua"/>
                <a:cs typeface="Perpetua"/>
              </a:rPr>
              <a:t>assigning </a:t>
            </a:r>
            <a:r>
              <a:rPr sz="3300" spc="-35" dirty="0">
                <a:solidFill>
                  <a:srgbClr val="262626"/>
                </a:solidFill>
                <a:latin typeface="Perpetua"/>
                <a:cs typeface="Perpetua"/>
              </a:rPr>
              <a:t>judgments </a:t>
            </a:r>
            <a:r>
              <a:rPr sz="3300" spc="-40" dirty="0">
                <a:solidFill>
                  <a:srgbClr val="262626"/>
                </a:solidFill>
                <a:latin typeface="Perpetua"/>
                <a:cs typeface="Perpetua"/>
              </a:rPr>
              <a:t>(good/bad,  right/wrong) </a:t>
            </a:r>
            <a:r>
              <a:rPr sz="3300" spc="-5" dirty="0">
                <a:solidFill>
                  <a:srgbClr val="262626"/>
                </a:solidFill>
                <a:latin typeface="Perpetua"/>
                <a:cs typeface="Perpetua"/>
              </a:rPr>
              <a:t>to </a:t>
            </a:r>
            <a:r>
              <a:rPr sz="3300" spc="-35" dirty="0">
                <a:solidFill>
                  <a:srgbClr val="262626"/>
                </a:solidFill>
                <a:latin typeface="Perpetua"/>
                <a:cs typeface="Perpetua"/>
              </a:rPr>
              <a:t>those </a:t>
            </a:r>
            <a:r>
              <a:rPr sz="3300" spc="-25" dirty="0">
                <a:solidFill>
                  <a:srgbClr val="262626"/>
                </a:solidFill>
                <a:latin typeface="Perpetua"/>
                <a:cs typeface="Perpetua"/>
              </a:rPr>
              <a:t>differences.This </a:t>
            </a:r>
            <a:r>
              <a:rPr sz="3300" spc="-40" dirty="0">
                <a:solidFill>
                  <a:srgbClr val="262626"/>
                </a:solidFill>
                <a:latin typeface="Perpetua"/>
                <a:cs typeface="Perpetua"/>
              </a:rPr>
              <a:t>usually </a:t>
            </a:r>
            <a:r>
              <a:rPr sz="3300" spc="-60" dirty="0">
                <a:solidFill>
                  <a:srgbClr val="262626"/>
                </a:solidFill>
                <a:latin typeface="Perpetua"/>
                <a:cs typeface="Perpetua"/>
              </a:rPr>
              <a:t>involves </a:t>
            </a:r>
            <a:r>
              <a:rPr sz="3300" spc="-25" dirty="0">
                <a:solidFill>
                  <a:srgbClr val="262626"/>
                </a:solidFill>
                <a:latin typeface="Perpetua"/>
                <a:cs typeface="Perpetua"/>
              </a:rPr>
              <a:t>internal </a:t>
            </a:r>
            <a:r>
              <a:rPr sz="3300" spc="-30" dirty="0">
                <a:solidFill>
                  <a:srgbClr val="262626"/>
                </a:solidFill>
                <a:latin typeface="Perpetua"/>
                <a:cs typeface="Perpetua"/>
              </a:rPr>
              <a:t>changes </a:t>
            </a:r>
            <a:r>
              <a:rPr sz="3300" spc="-5" dirty="0">
                <a:solidFill>
                  <a:srgbClr val="262626"/>
                </a:solidFill>
                <a:latin typeface="Perpetua"/>
                <a:cs typeface="Perpetua"/>
              </a:rPr>
              <a:t>in </a:t>
            </a:r>
            <a:r>
              <a:rPr sz="3300" spc="-90" dirty="0">
                <a:solidFill>
                  <a:srgbClr val="262626"/>
                </a:solidFill>
                <a:latin typeface="Perpetua"/>
                <a:cs typeface="Perpetua"/>
              </a:rPr>
              <a:t>one’s </a:t>
            </a:r>
            <a:r>
              <a:rPr sz="3300" spc="-35" dirty="0">
                <a:solidFill>
                  <a:srgbClr val="262626"/>
                </a:solidFill>
                <a:latin typeface="Perpetua"/>
                <a:cs typeface="Perpetua"/>
              </a:rPr>
              <a:t>attitudes </a:t>
            </a:r>
            <a:r>
              <a:rPr sz="3300" spc="-25" dirty="0">
                <a:solidFill>
                  <a:srgbClr val="262626"/>
                </a:solidFill>
                <a:latin typeface="Perpetua"/>
                <a:cs typeface="Perpetua"/>
              </a:rPr>
              <a:t>and </a:t>
            </a:r>
            <a:r>
              <a:rPr sz="3300" spc="-45" dirty="0">
                <a:solidFill>
                  <a:srgbClr val="262626"/>
                </a:solidFill>
                <a:latin typeface="Perpetua"/>
                <a:cs typeface="Perpetua"/>
              </a:rPr>
              <a:t>values.</a:t>
            </a:r>
            <a:endParaRPr sz="3300" dirty="0">
              <a:latin typeface="Perpetua"/>
              <a:cs typeface="Perpet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1782" y="5734050"/>
            <a:ext cx="352996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i="1" spc="-25" dirty="0">
                <a:latin typeface="Calibri"/>
                <a:cs typeface="Calibri"/>
              </a:rPr>
              <a:t>Source: Missouri People </a:t>
            </a:r>
            <a:r>
              <a:rPr sz="1250" i="1" spc="-20" dirty="0">
                <a:latin typeface="Calibri"/>
                <a:cs typeface="Calibri"/>
              </a:rPr>
              <a:t>to </a:t>
            </a:r>
            <a:r>
              <a:rPr sz="1250" i="1" spc="-25" dirty="0">
                <a:latin typeface="Calibri"/>
                <a:cs typeface="Calibri"/>
              </a:rPr>
              <a:t>People </a:t>
            </a:r>
            <a:r>
              <a:rPr sz="1250" i="1" spc="-30" dirty="0">
                <a:latin typeface="Calibri"/>
                <a:cs typeface="Calibri"/>
              </a:rPr>
              <a:t>Training Manual,</a:t>
            </a:r>
            <a:r>
              <a:rPr sz="1250" i="1" spc="-110" dirty="0">
                <a:latin typeface="Calibri"/>
                <a:cs typeface="Calibri"/>
              </a:rPr>
              <a:t> </a:t>
            </a:r>
            <a:r>
              <a:rPr sz="1250" i="1" spc="-20" dirty="0">
                <a:latin typeface="Calibri"/>
                <a:cs typeface="Calibri"/>
              </a:rPr>
              <a:t>2008</a:t>
            </a:r>
            <a:endParaRPr sz="12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43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4239" y="522817"/>
            <a:ext cx="380047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Cultural</a:t>
            </a:r>
            <a:r>
              <a:rPr spc="-140" dirty="0"/>
              <a:t> </a:t>
            </a:r>
            <a:r>
              <a:rPr spc="-60" dirty="0"/>
              <a:t>Identity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9548" y="1471082"/>
            <a:ext cx="3971925" cy="4358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990"/>
              </a:lnSpc>
              <a:spcBef>
                <a:spcPts val="114"/>
              </a:spcBef>
            </a:pPr>
            <a:r>
              <a:rPr sz="2900" spc="-55" dirty="0">
                <a:latin typeface="Calibri"/>
                <a:cs typeface="Calibri"/>
              </a:rPr>
              <a:t>What </a:t>
            </a:r>
            <a:r>
              <a:rPr sz="2900" spc="-40" dirty="0">
                <a:latin typeface="Calibri"/>
                <a:cs typeface="Calibri"/>
              </a:rPr>
              <a:t>are </a:t>
            </a:r>
            <a:r>
              <a:rPr sz="2900" spc="-45" dirty="0">
                <a:latin typeface="Calibri"/>
                <a:cs typeface="Calibri"/>
              </a:rPr>
              <a:t>some </a:t>
            </a:r>
            <a:r>
              <a:rPr sz="2900" spc="-55" dirty="0">
                <a:latin typeface="Calibri"/>
                <a:cs typeface="Calibri"/>
              </a:rPr>
              <a:t>factors</a:t>
            </a:r>
            <a:r>
              <a:rPr sz="2900" spc="-220" dirty="0">
                <a:latin typeface="Calibri"/>
                <a:cs typeface="Calibri"/>
              </a:rPr>
              <a:t> </a:t>
            </a:r>
            <a:r>
              <a:rPr sz="2900" spc="-40" dirty="0">
                <a:latin typeface="Calibri"/>
                <a:cs typeface="Calibri"/>
              </a:rPr>
              <a:t>that</a:t>
            </a:r>
            <a:endParaRPr sz="2900">
              <a:latin typeface="Calibri"/>
              <a:cs typeface="Calibri"/>
            </a:endParaRPr>
          </a:p>
          <a:p>
            <a:pPr marL="12700" marR="128270">
              <a:lnSpc>
                <a:spcPct val="71800"/>
              </a:lnSpc>
              <a:spcBef>
                <a:spcPts val="490"/>
              </a:spcBef>
            </a:pPr>
            <a:r>
              <a:rPr sz="2900" spc="-50" dirty="0">
                <a:latin typeface="Calibri"/>
                <a:cs typeface="Calibri"/>
              </a:rPr>
              <a:t>address </a:t>
            </a:r>
            <a:r>
              <a:rPr sz="2900" spc="5" dirty="0">
                <a:latin typeface="Calibri"/>
                <a:cs typeface="Calibri"/>
              </a:rPr>
              <a:t>a </a:t>
            </a:r>
            <a:r>
              <a:rPr sz="2900" spc="-70" dirty="0">
                <a:latin typeface="Calibri"/>
                <a:cs typeface="Calibri"/>
              </a:rPr>
              <a:t>person’s</a:t>
            </a:r>
            <a:r>
              <a:rPr sz="2900" spc="-175" dirty="0">
                <a:latin typeface="Calibri"/>
                <a:cs typeface="Calibri"/>
              </a:rPr>
              <a:t> </a:t>
            </a:r>
            <a:r>
              <a:rPr sz="2900" spc="-55" dirty="0">
                <a:latin typeface="Calibri"/>
                <a:cs typeface="Calibri"/>
              </a:rPr>
              <a:t>cultural  </a:t>
            </a:r>
            <a:r>
              <a:rPr sz="2900" spc="-45" dirty="0">
                <a:latin typeface="Calibri"/>
                <a:cs typeface="Calibri"/>
              </a:rPr>
              <a:t>identity?</a:t>
            </a:r>
            <a:endParaRPr sz="2900">
              <a:latin typeface="Calibri"/>
              <a:cs typeface="Calibri"/>
            </a:endParaRPr>
          </a:p>
          <a:p>
            <a:pPr marL="759460" indent="-34353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759460" algn="l"/>
                <a:tab pos="760095" algn="l"/>
              </a:tabLst>
            </a:pPr>
            <a:r>
              <a:rPr sz="2500" spc="-50" dirty="0">
                <a:latin typeface="Calibri"/>
                <a:cs typeface="Calibri"/>
              </a:rPr>
              <a:t>Language</a:t>
            </a:r>
            <a:endParaRPr sz="2500">
              <a:latin typeface="Calibri"/>
              <a:cs typeface="Calibri"/>
            </a:endParaRPr>
          </a:p>
          <a:p>
            <a:pPr marL="759460" indent="-343535">
              <a:lnSpc>
                <a:spcPts val="2950"/>
              </a:lnSpc>
              <a:buFont typeface="Arial"/>
              <a:buChar char="•"/>
              <a:tabLst>
                <a:tab pos="759460" algn="l"/>
                <a:tab pos="760095" algn="l"/>
              </a:tabLst>
            </a:pPr>
            <a:r>
              <a:rPr sz="2500" spc="-45" dirty="0">
                <a:latin typeface="Calibri"/>
                <a:cs typeface="Calibri"/>
              </a:rPr>
              <a:t>Ethnicity </a:t>
            </a:r>
            <a:r>
              <a:rPr sz="2500" spc="-30" dirty="0">
                <a:latin typeface="Calibri"/>
                <a:cs typeface="Calibri"/>
              </a:rPr>
              <a:t>or</a:t>
            </a:r>
            <a:r>
              <a:rPr sz="2500" spc="-10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race</a:t>
            </a:r>
            <a:endParaRPr sz="2500">
              <a:latin typeface="Calibri"/>
              <a:cs typeface="Calibri"/>
            </a:endParaRPr>
          </a:p>
          <a:p>
            <a:pPr marL="759460" indent="-343535">
              <a:lnSpc>
                <a:spcPts val="2700"/>
              </a:lnSpc>
              <a:buFont typeface="Arial"/>
              <a:buChar char="•"/>
              <a:tabLst>
                <a:tab pos="759460" algn="l"/>
                <a:tab pos="760095" algn="l"/>
              </a:tabLst>
            </a:pPr>
            <a:r>
              <a:rPr sz="2500" spc="-60" dirty="0">
                <a:latin typeface="Calibri"/>
                <a:cs typeface="Calibri"/>
              </a:rPr>
              <a:t>Geography</a:t>
            </a:r>
            <a:endParaRPr sz="2500">
              <a:latin typeface="Calibri"/>
              <a:cs typeface="Calibri"/>
            </a:endParaRPr>
          </a:p>
          <a:p>
            <a:pPr marL="759460" indent="-343535">
              <a:lnSpc>
                <a:spcPts val="2700"/>
              </a:lnSpc>
              <a:buFont typeface="Arial"/>
              <a:buChar char="•"/>
              <a:tabLst>
                <a:tab pos="759460" algn="l"/>
                <a:tab pos="760095" algn="l"/>
              </a:tabLst>
            </a:pPr>
            <a:r>
              <a:rPr sz="2500" spc="-50" dirty="0">
                <a:latin typeface="Calibri"/>
                <a:cs typeface="Calibri"/>
              </a:rPr>
              <a:t>Socioeconomic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55" dirty="0">
                <a:latin typeface="Calibri"/>
                <a:cs typeface="Calibri"/>
              </a:rPr>
              <a:t>status</a:t>
            </a:r>
            <a:endParaRPr sz="2500">
              <a:latin typeface="Calibri"/>
              <a:cs typeface="Calibri"/>
            </a:endParaRPr>
          </a:p>
          <a:p>
            <a:pPr marL="759460" indent="-343535">
              <a:lnSpc>
                <a:spcPts val="2900"/>
              </a:lnSpc>
              <a:buFont typeface="Arial"/>
              <a:buChar char="•"/>
              <a:tabLst>
                <a:tab pos="759460" algn="l"/>
                <a:tab pos="760095" algn="l"/>
              </a:tabLst>
            </a:pPr>
            <a:r>
              <a:rPr sz="2500" spc="-45" dirty="0">
                <a:latin typeface="Calibri"/>
                <a:cs typeface="Calibri"/>
              </a:rPr>
              <a:t>Age</a:t>
            </a:r>
            <a:endParaRPr sz="2500">
              <a:latin typeface="Calibri"/>
              <a:cs typeface="Calibri"/>
            </a:endParaRPr>
          </a:p>
          <a:p>
            <a:pPr marL="759460" indent="-343535">
              <a:lnSpc>
                <a:spcPts val="2900"/>
              </a:lnSpc>
              <a:buFont typeface="Arial"/>
              <a:buChar char="•"/>
              <a:tabLst>
                <a:tab pos="759460" algn="l"/>
                <a:tab pos="760095" algn="l"/>
              </a:tabLst>
            </a:pPr>
            <a:r>
              <a:rPr sz="2500" spc="-45" dirty="0">
                <a:latin typeface="Calibri"/>
                <a:cs typeface="Calibri"/>
              </a:rPr>
              <a:t>Gender</a:t>
            </a:r>
            <a:endParaRPr sz="2500">
              <a:latin typeface="Calibri"/>
              <a:cs typeface="Calibri"/>
            </a:endParaRPr>
          </a:p>
          <a:p>
            <a:pPr marL="759460" indent="-343535">
              <a:lnSpc>
                <a:spcPts val="2900"/>
              </a:lnSpc>
              <a:buFont typeface="Arial"/>
              <a:buChar char="•"/>
              <a:tabLst>
                <a:tab pos="759460" algn="l"/>
                <a:tab pos="760095" algn="l"/>
              </a:tabLst>
            </a:pPr>
            <a:r>
              <a:rPr sz="2500" spc="-55" dirty="0">
                <a:latin typeface="Calibri"/>
                <a:cs typeface="Calibri"/>
              </a:rPr>
              <a:t>Sexual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Orientation</a:t>
            </a:r>
            <a:endParaRPr sz="2500">
              <a:latin typeface="Calibri"/>
              <a:cs typeface="Calibri"/>
            </a:endParaRPr>
          </a:p>
          <a:p>
            <a:pPr marL="759460" indent="-343535">
              <a:lnSpc>
                <a:spcPts val="2700"/>
              </a:lnSpc>
              <a:buFont typeface="Arial"/>
              <a:buChar char="•"/>
              <a:tabLst>
                <a:tab pos="759460" algn="l"/>
                <a:tab pos="760095" algn="l"/>
              </a:tabLst>
            </a:pPr>
            <a:r>
              <a:rPr sz="2500" spc="-40" dirty="0">
                <a:latin typeface="Calibri"/>
                <a:cs typeface="Calibri"/>
              </a:rPr>
              <a:t>Disability</a:t>
            </a:r>
            <a:endParaRPr sz="2500">
              <a:latin typeface="Calibri"/>
              <a:cs typeface="Calibri"/>
            </a:endParaRPr>
          </a:p>
          <a:p>
            <a:pPr marL="759460" indent="-343535">
              <a:lnSpc>
                <a:spcPts val="2750"/>
              </a:lnSpc>
              <a:buFont typeface="Arial"/>
              <a:buChar char="•"/>
              <a:tabLst>
                <a:tab pos="759460" algn="l"/>
                <a:tab pos="760095" algn="l"/>
              </a:tabLst>
            </a:pPr>
            <a:r>
              <a:rPr sz="2500" spc="-45" dirty="0">
                <a:latin typeface="Calibri"/>
                <a:cs typeface="Calibri"/>
              </a:rPr>
              <a:t>Religion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5453" y="1681198"/>
            <a:ext cx="3368840" cy="4095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8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Cultural </a:t>
            </a:r>
            <a:r>
              <a:rPr spc="-85" dirty="0"/>
              <a:t>Iceberg</a:t>
            </a:r>
            <a:r>
              <a:rPr spc="-200" dirty="0"/>
              <a:t> </a:t>
            </a:r>
            <a:r>
              <a:rPr spc="-80" dirty="0"/>
              <a:t>Video</a:t>
            </a:r>
          </a:p>
        </p:txBody>
      </p:sp>
      <p:sp>
        <p:nvSpPr>
          <p:cNvPr id="4" name="object 4"/>
          <p:cNvSpPr/>
          <p:nvPr/>
        </p:nvSpPr>
        <p:spPr>
          <a:xfrm>
            <a:off x="2938992" y="4189626"/>
            <a:ext cx="6138545" cy="0"/>
          </a:xfrm>
          <a:custGeom>
            <a:avLst/>
            <a:gdLst/>
            <a:ahLst/>
            <a:cxnLst/>
            <a:rect l="l" t="t" r="r" b="b"/>
            <a:pathLst>
              <a:path w="6138545">
                <a:moveTo>
                  <a:pt x="0" y="0"/>
                </a:moveTo>
                <a:lnTo>
                  <a:pt x="6138329" y="0"/>
                </a:lnTo>
              </a:path>
            </a:pathLst>
          </a:custGeom>
          <a:ln w="52920">
            <a:solidFill>
              <a:srgbClr val="056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54147" y="3835400"/>
            <a:ext cx="62922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65" dirty="0">
                <a:solidFill>
                  <a:srgbClr val="0563C1"/>
                </a:solidFill>
                <a:latin typeface="Calibri"/>
                <a:cs typeface="Calibri"/>
              </a:rPr>
              <a:t>https://</a:t>
            </a:r>
            <a:r>
              <a:rPr sz="2500" spc="-65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www.youtube.com/watch?v=woP0v-2nJCU</a:t>
            </a:r>
            <a:endParaRPr sz="2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316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32797" y="1854992"/>
            <a:ext cx="3961129" cy="3961129"/>
          </a:xfrm>
          <a:custGeom>
            <a:avLst/>
            <a:gdLst/>
            <a:ahLst/>
            <a:cxnLst/>
            <a:rect l="l" t="t" r="r" b="b"/>
            <a:pathLst>
              <a:path w="3961129" h="3961129">
                <a:moveTo>
                  <a:pt x="2574531" y="0"/>
                </a:moveTo>
                <a:lnTo>
                  <a:pt x="2574531" y="990206"/>
                </a:lnTo>
                <a:lnTo>
                  <a:pt x="0" y="990206"/>
                </a:lnTo>
                <a:lnTo>
                  <a:pt x="0" y="2970606"/>
                </a:lnTo>
                <a:lnTo>
                  <a:pt x="2574531" y="2970606"/>
                </a:lnTo>
                <a:lnTo>
                  <a:pt x="2574531" y="3960812"/>
                </a:lnTo>
                <a:lnTo>
                  <a:pt x="3960812" y="1980412"/>
                </a:lnTo>
                <a:lnTo>
                  <a:pt x="2574531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2801" y="1857012"/>
            <a:ext cx="3959225" cy="3959225"/>
          </a:xfrm>
          <a:custGeom>
            <a:avLst/>
            <a:gdLst/>
            <a:ahLst/>
            <a:cxnLst/>
            <a:rect l="l" t="t" r="r" b="b"/>
            <a:pathLst>
              <a:path w="3959225" h="3959225">
                <a:moveTo>
                  <a:pt x="2573215" y="3958792"/>
                </a:moveTo>
                <a:lnTo>
                  <a:pt x="2573215" y="2969094"/>
                </a:lnTo>
                <a:lnTo>
                  <a:pt x="0" y="2969094"/>
                </a:lnTo>
                <a:lnTo>
                  <a:pt x="0" y="989698"/>
                </a:lnTo>
                <a:lnTo>
                  <a:pt x="2573215" y="989698"/>
                </a:lnTo>
                <a:lnTo>
                  <a:pt x="2573215" y="0"/>
                </a:lnTo>
                <a:lnTo>
                  <a:pt x="3958792" y="1979396"/>
                </a:lnTo>
                <a:lnTo>
                  <a:pt x="2573215" y="3958792"/>
                </a:lnTo>
                <a:close/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71002" y="3043767"/>
            <a:ext cx="2785110" cy="14859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1905" algn="ctr">
              <a:lnSpc>
                <a:spcPct val="94700"/>
              </a:lnSpc>
              <a:spcBef>
                <a:spcPts val="340"/>
              </a:spcBef>
            </a:pPr>
            <a:r>
              <a:rPr sz="3300" spc="65" dirty="0">
                <a:solidFill>
                  <a:srgbClr val="FFFFFF"/>
                </a:solidFill>
                <a:latin typeface="Calibri"/>
                <a:cs typeface="Calibri"/>
              </a:rPr>
              <a:t>Implicit  </a:t>
            </a:r>
            <a:r>
              <a:rPr sz="3300" spc="60" dirty="0">
                <a:solidFill>
                  <a:srgbClr val="FFFFFF"/>
                </a:solidFill>
                <a:latin typeface="Calibri"/>
                <a:cs typeface="Calibri"/>
              </a:rPr>
              <a:t>Presentation </a:t>
            </a:r>
            <a:r>
              <a:rPr sz="3300" spc="5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3300" spc="60" dirty="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98388" y="1854992"/>
            <a:ext cx="3961129" cy="3961129"/>
          </a:xfrm>
          <a:custGeom>
            <a:avLst/>
            <a:gdLst/>
            <a:ahLst/>
            <a:cxnLst/>
            <a:rect l="l" t="t" r="r" b="b"/>
            <a:pathLst>
              <a:path w="3961129" h="3961129">
                <a:moveTo>
                  <a:pt x="1386281" y="0"/>
                </a:moveTo>
                <a:lnTo>
                  <a:pt x="0" y="1980399"/>
                </a:lnTo>
                <a:lnTo>
                  <a:pt x="1386281" y="3960812"/>
                </a:lnTo>
                <a:lnTo>
                  <a:pt x="1386281" y="2970606"/>
                </a:lnTo>
                <a:lnTo>
                  <a:pt x="3960812" y="2970606"/>
                </a:lnTo>
                <a:lnTo>
                  <a:pt x="3960812" y="990206"/>
                </a:lnTo>
                <a:lnTo>
                  <a:pt x="1386281" y="990206"/>
                </a:lnTo>
                <a:lnTo>
                  <a:pt x="1386281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0405" y="1854992"/>
            <a:ext cx="3959225" cy="3959225"/>
          </a:xfrm>
          <a:custGeom>
            <a:avLst/>
            <a:gdLst/>
            <a:ahLst/>
            <a:cxnLst/>
            <a:rect l="l" t="t" r="r" b="b"/>
            <a:pathLst>
              <a:path w="3959225" h="3959225">
                <a:moveTo>
                  <a:pt x="1385577" y="0"/>
                </a:moveTo>
                <a:lnTo>
                  <a:pt x="1385577" y="989698"/>
                </a:lnTo>
                <a:lnTo>
                  <a:pt x="3958792" y="989698"/>
                </a:lnTo>
                <a:lnTo>
                  <a:pt x="3958792" y="2969094"/>
                </a:lnTo>
                <a:lnTo>
                  <a:pt x="1385577" y="2969094"/>
                </a:lnTo>
                <a:lnTo>
                  <a:pt x="1385577" y="3958792"/>
                </a:lnTo>
                <a:lnTo>
                  <a:pt x="0" y="1979396"/>
                </a:lnTo>
                <a:lnTo>
                  <a:pt x="1385577" y="0"/>
                </a:lnTo>
                <a:close/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29707" y="3043767"/>
            <a:ext cx="2785110" cy="14859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1905" algn="ctr">
              <a:lnSpc>
                <a:spcPct val="94700"/>
              </a:lnSpc>
              <a:spcBef>
                <a:spcPts val="340"/>
              </a:spcBef>
            </a:pPr>
            <a:r>
              <a:rPr sz="3300" spc="60" dirty="0">
                <a:solidFill>
                  <a:srgbClr val="FFFFFF"/>
                </a:solidFill>
                <a:latin typeface="Calibri"/>
                <a:cs typeface="Calibri"/>
              </a:rPr>
              <a:t>Explicit  Presentation </a:t>
            </a:r>
            <a:r>
              <a:rPr sz="3300" spc="5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3300" spc="60" dirty="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2339" y="624417"/>
            <a:ext cx="543115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5" dirty="0"/>
              <a:t>What </a:t>
            </a:r>
            <a:r>
              <a:rPr spc="-15" dirty="0"/>
              <a:t>is </a:t>
            </a:r>
            <a:r>
              <a:rPr spc="-40" dirty="0"/>
              <a:t>the</a:t>
            </a:r>
            <a:r>
              <a:rPr spc="-254" dirty="0"/>
              <a:t> </a:t>
            </a:r>
            <a:r>
              <a:rPr spc="-75" dirty="0"/>
              <a:t>difference?</a:t>
            </a:r>
          </a:p>
        </p:txBody>
      </p:sp>
    </p:spTree>
    <p:extLst>
      <p:ext uri="{BB962C8B-B14F-4D97-AF65-F5344CB8AC3E}">
        <p14:creationId xmlns:p14="http://schemas.microsoft.com/office/powerpoint/2010/main" val="49540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527" y="687917"/>
            <a:ext cx="542480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0" dirty="0"/>
              <a:t>Presentation </a:t>
            </a:r>
            <a:r>
              <a:rPr spc="-40" dirty="0"/>
              <a:t>of</a:t>
            </a:r>
            <a:r>
              <a:rPr spc="-175" dirty="0"/>
              <a:t> </a:t>
            </a:r>
            <a:r>
              <a:rPr spc="-65" dirty="0"/>
              <a:t>Culture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827" y="2017235"/>
            <a:ext cx="3945890" cy="2159000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2900" b="1" spc="-35" dirty="0">
                <a:latin typeface="Calibri"/>
                <a:cs typeface="Calibri"/>
              </a:rPr>
              <a:t>Explicit</a:t>
            </a:r>
            <a:endParaRPr sz="2900">
              <a:latin typeface="Calibri"/>
              <a:cs typeface="Calibri"/>
            </a:endParaRPr>
          </a:p>
          <a:p>
            <a:pPr marL="329565" indent="-228600">
              <a:lnSpc>
                <a:spcPts val="3390"/>
              </a:lnSpc>
              <a:spcBef>
                <a:spcPts val="1820"/>
              </a:spcBef>
              <a:buFont typeface="Arial"/>
              <a:buChar char="•"/>
              <a:tabLst>
                <a:tab pos="330200" algn="l"/>
              </a:tabLst>
            </a:pPr>
            <a:r>
              <a:rPr sz="2900" spc="-60" dirty="0">
                <a:latin typeface="Calibri"/>
                <a:cs typeface="Calibri"/>
              </a:rPr>
              <a:t>Easy </a:t>
            </a:r>
            <a:r>
              <a:rPr sz="2900" spc="-30" dirty="0">
                <a:latin typeface="Calibri"/>
                <a:cs typeface="Calibri"/>
              </a:rPr>
              <a:t>to </a:t>
            </a:r>
            <a:r>
              <a:rPr sz="2900" spc="-40" dirty="0">
                <a:latin typeface="Calibri"/>
                <a:cs typeface="Calibri"/>
              </a:rPr>
              <a:t>see, </a:t>
            </a:r>
            <a:r>
              <a:rPr sz="2900" spc="-55" dirty="0">
                <a:latin typeface="Calibri"/>
                <a:cs typeface="Calibri"/>
              </a:rPr>
              <a:t>taste </a:t>
            </a:r>
            <a:r>
              <a:rPr sz="2900" spc="-30" dirty="0">
                <a:latin typeface="Calibri"/>
                <a:cs typeface="Calibri"/>
              </a:rPr>
              <a:t>or</a:t>
            </a:r>
            <a:r>
              <a:rPr sz="2900" spc="-225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hear</a:t>
            </a:r>
            <a:endParaRPr sz="2900">
              <a:latin typeface="Calibri"/>
              <a:cs typeface="Calibri"/>
            </a:endParaRPr>
          </a:p>
          <a:p>
            <a:pPr marL="329565" marR="419734" indent="-228600">
              <a:lnSpc>
                <a:spcPts val="2900"/>
              </a:lnSpc>
              <a:spcBef>
                <a:spcPts val="490"/>
              </a:spcBef>
              <a:buFont typeface="Arial"/>
              <a:buChar char="•"/>
              <a:tabLst>
                <a:tab pos="330200" algn="l"/>
              </a:tabLst>
            </a:pPr>
            <a:r>
              <a:rPr sz="2900" spc="-15" dirty="0">
                <a:latin typeface="Calibri"/>
                <a:cs typeface="Calibri"/>
              </a:rPr>
              <a:t>It is </a:t>
            </a:r>
            <a:r>
              <a:rPr sz="2900" spc="-35" dirty="0">
                <a:latin typeface="Calibri"/>
                <a:cs typeface="Calibri"/>
              </a:rPr>
              <a:t>only </a:t>
            </a:r>
            <a:r>
              <a:rPr sz="2900" spc="-30" dirty="0">
                <a:latin typeface="Calibri"/>
                <a:cs typeface="Calibri"/>
              </a:rPr>
              <a:t>the </a:t>
            </a:r>
            <a:r>
              <a:rPr sz="2900" spc="-25" dirty="0">
                <a:latin typeface="Calibri"/>
                <a:cs typeface="Calibri"/>
              </a:rPr>
              <a:t>tip </a:t>
            </a:r>
            <a:r>
              <a:rPr sz="2900" spc="-30" dirty="0">
                <a:latin typeface="Calibri"/>
                <a:cs typeface="Calibri"/>
              </a:rPr>
              <a:t>of</a:t>
            </a:r>
            <a:r>
              <a:rPr sz="2900" spc="-335" dirty="0">
                <a:latin typeface="Calibri"/>
                <a:cs typeface="Calibri"/>
              </a:rPr>
              <a:t> </a:t>
            </a:r>
            <a:r>
              <a:rPr sz="2900" spc="-30" dirty="0">
                <a:latin typeface="Calibri"/>
                <a:cs typeface="Calibri"/>
              </a:rPr>
              <a:t>the  </a:t>
            </a:r>
            <a:r>
              <a:rPr sz="2900" spc="-45" dirty="0">
                <a:latin typeface="Calibri"/>
                <a:cs typeface="Calibri"/>
              </a:rPr>
              <a:t>iceberg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9351" y="2016864"/>
            <a:ext cx="4662170" cy="3009900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2900" b="1" spc="-40" dirty="0">
                <a:latin typeface="Calibri"/>
                <a:cs typeface="Calibri"/>
              </a:rPr>
              <a:t>Implicit</a:t>
            </a:r>
            <a:endParaRPr sz="2900">
              <a:latin typeface="Calibri"/>
              <a:cs typeface="Calibri"/>
            </a:endParaRPr>
          </a:p>
          <a:p>
            <a:pPr marL="329565" marR="5080" indent="-228600">
              <a:lnSpc>
                <a:spcPts val="2900"/>
              </a:lnSpc>
              <a:spcBef>
                <a:spcPts val="2400"/>
              </a:spcBef>
              <a:buFont typeface="Arial"/>
              <a:buChar char="•"/>
              <a:tabLst>
                <a:tab pos="330200" algn="l"/>
              </a:tabLst>
            </a:pPr>
            <a:r>
              <a:rPr sz="2900" spc="-55" dirty="0">
                <a:latin typeface="Calibri"/>
                <a:cs typeface="Calibri"/>
              </a:rPr>
              <a:t>Where </a:t>
            </a:r>
            <a:r>
              <a:rPr sz="2900" spc="-30" dirty="0">
                <a:latin typeface="Calibri"/>
                <a:cs typeface="Calibri"/>
              </a:rPr>
              <a:t>the </a:t>
            </a:r>
            <a:r>
              <a:rPr sz="2900" spc="-40" dirty="0">
                <a:latin typeface="Calibri"/>
                <a:cs typeface="Calibri"/>
              </a:rPr>
              <a:t>majority </a:t>
            </a:r>
            <a:r>
              <a:rPr sz="2900" spc="-30" dirty="0">
                <a:latin typeface="Calibri"/>
                <a:cs typeface="Calibri"/>
              </a:rPr>
              <a:t>of</a:t>
            </a:r>
            <a:r>
              <a:rPr sz="2900" spc="-235" dirty="0">
                <a:latin typeface="Calibri"/>
                <a:cs typeface="Calibri"/>
              </a:rPr>
              <a:t> </a:t>
            </a:r>
            <a:r>
              <a:rPr sz="2900" spc="-40" dirty="0">
                <a:latin typeface="Calibri"/>
                <a:cs typeface="Calibri"/>
              </a:rPr>
              <a:t>culture  </a:t>
            </a:r>
            <a:r>
              <a:rPr sz="2900" spc="-30" dirty="0">
                <a:latin typeface="Calibri"/>
                <a:cs typeface="Calibri"/>
              </a:rPr>
              <a:t>lies</a:t>
            </a:r>
            <a:endParaRPr sz="2900">
              <a:latin typeface="Calibri"/>
              <a:cs typeface="Calibri"/>
            </a:endParaRPr>
          </a:p>
          <a:p>
            <a:pPr marL="329565" indent="-228600">
              <a:lnSpc>
                <a:spcPts val="3204"/>
              </a:lnSpc>
              <a:buFont typeface="Arial"/>
              <a:buChar char="•"/>
              <a:tabLst>
                <a:tab pos="330200" algn="l"/>
              </a:tabLst>
            </a:pPr>
            <a:r>
              <a:rPr sz="2900" spc="-15" dirty="0">
                <a:latin typeface="Calibri"/>
                <a:cs typeface="Calibri"/>
              </a:rPr>
              <a:t>It is </a:t>
            </a:r>
            <a:r>
              <a:rPr sz="2900" spc="-35" dirty="0">
                <a:latin typeface="Calibri"/>
                <a:cs typeface="Calibri"/>
              </a:rPr>
              <a:t>not </a:t>
            </a:r>
            <a:r>
              <a:rPr sz="2900" spc="-55" dirty="0">
                <a:latin typeface="Calibri"/>
                <a:cs typeface="Calibri"/>
              </a:rPr>
              <a:t>immediately</a:t>
            </a:r>
            <a:r>
              <a:rPr sz="2900" spc="-200" dirty="0">
                <a:latin typeface="Calibri"/>
                <a:cs typeface="Calibri"/>
              </a:rPr>
              <a:t> </a:t>
            </a:r>
            <a:r>
              <a:rPr sz="2900" spc="-35" dirty="0">
                <a:latin typeface="Calibri"/>
                <a:cs typeface="Calibri"/>
              </a:rPr>
              <a:t>visible</a:t>
            </a:r>
            <a:endParaRPr sz="2900">
              <a:latin typeface="Calibri"/>
              <a:cs typeface="Calibri"/>
            </a:endParaRPr>
          </a:p>
          <a:p>
            <a:pPr marL="329565" marR="134620" indent="-228600">
              <a:lnSpc>
                <a:spcPts val="3400"/>
              </a:lnSpc>
              <a:spcBef>
                <a:spcPts val="90"/>
              </a:spcBef>
              <a:buFont typeface="Arial"/>
              <a:buChar char="•"/>
              <a:tabLst>
                <a:tab pos="330200" algn="l"/>
              </a:tabLst>
            </a:pPr>
            <a:r>
              <a:rPr sz="2900" spc="-15" dirty="0">
                <a:latin typeface="Calibri"/>
                <a:cs typeface="Calibri"/>
              </a:rPr>
              <a:t>It </a:t>
            </a:r>
            <a:r>
              <a:rPr sz="2900" spc="-40" dirty="0">
                <a:latin typeface="Calibri"/>
                <a:cs typeface="Calibri"/>
              </a:rPr>
              <a:t>can </a:t>
            </a:r>
            <a:r>
              <a:rPr sz="2900" spc="-45" dirty="0">
                <a:latin typeface="Calibri"/>
                <a:cs typeface="Calibri"/>
              </a:rPr>
              <a:t>influence </a:t>
            </a:r>
            <a:r>
              <a:rPr sz="2900" spc="-75" dirty="0">
                <a:latin typeface="Calibri"/>
                <a:cs typeface="Calibri"/>
              </a:rPr>
              <a:t>behavior,  </a:t>
            </a:r>
            <a:r>
              <a:rPr sz="2900" spc="-50" dirty="0">
                <a:latin typeface="Calibri"/>
                <a:cs typeface="Calibri"/>
              </a:rPr>
              <a:t>values, feelings </a:t>
            </a:r>
            <a:r>
              <a:rPr sz="2900" spc="-35" dirty="0">
                <a:latin typeface="Calibri"/>
                <a:cs typeface="Calibri"/>
              </a:rPr>
              <a:t>and</a:t>
            </a:r>
            <a:r>
              <a:rPr sz="2900" spc="-120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thoughts</a:t>
            </a:r>
            <a:endParaRPr sz="2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88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7240" y="624417"/>
            <a:ext cx="583692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Cultural </a:t>
            </a:r>
            <a:r>
              <a:rPr spc="-65" dirty="0"/>
              <a:t>Iceberg </a:t>
            </a:r>
            <a:r>
              <a:rPr spc="20" dirty="0"/>
              <a:t>&amp;</a:t>
            </a:r>
            <a:r>
              <a:rPr spc="-270" dirty="0"/>
              <a:t> </a:t>
            </a:r>
            <a:r>
              <a:rPr spc="-75" dirty="0"/>
              <a:t>Wheel</a:t>
            </a:r>
          </a:p>
        </p:txBody>
      </p:sp>
      <p:sp>
        <p:nvSpPr>
          <p:cNvPr id="4" name="object 4"/>
          <p:cNvSpPr/>
          <p:nvPr/>
        </p:nvSpPr>
        <p:spPr>
          <a:xfrm>
            <a:off x="7340600" y="1447800"/>
            <a:ext cx="4483100" cy="435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7623" y="5312833"/>
            <a:ext cx="1403350" cy="495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23215" marR="5080" indent="-310515">
              <a:lnSpc>
                <a:spcPts val="1700"/>
              </a:lnSpc>
              <a:spcBef>
                <a:spcPts val="405"/>
              </a:spcBef>
            </a:pPr>
            <a:r>
              <a:rPr sz="1650" b="1" spc="-40" dirty="0">
                <a:latin typeface="Calibri"/>
                <a:cs typeface="Calibri"/>
              </a:rPr>
              <a:t>N</a:t>
            </a:r>
            <a:r>
              <a:rPr sz="1650" b="1" spc="-30" dirty="0">
                <a:latin typeface="Calibri"/>
                <a:cs typeface="Calibri"/>
              </a:rPr>
              <a:t>on</a:t>
            </a:r>
            <a:r>
              <a:rPr sz="1650" b="1" spc="-20" dirty="0">
                <a:latin typeface="Calibri"/>
                <a:cs typeface="Calibri"/>
              </a:rPr>
              <a:t>-</a:t>
            </a:r>
            <a:r>
              <a:rPr sz="1650" b="1" spc="-30" dirty="0">
                <a:latin typeface="Calibri"/>
                <a:cs typeface="Calibri"/>
              </a:rPr>
              <a:t>O</a:t>
            </a:r>
            <a:r>
              <a:rPr sz="1650" b="1" spc="-40" dirty="0">
                <a:latin typeface="Calibri"/>
                <a:cs typeface="Calibri"/>
              </a:rPr>
              <a:t>b</a:t>
            </a:r>
            <a:r>
              <a:rPr sz="1650" b="1" spc="-25" dirty="0">
                <a:latin typeface="Calibri"/>
                <a:cs typeface="Calibri"/>
              </a:rPr>
              <a:t>s</a:t>
            </a:r>
            <a:r>
              <a:rPr sz="1650" b="1" spc="-35" dirty="0">
                <a:latin typeface="Calibri"/>
                <a:cs typeface="Calibri"/>
              </a:rPr>
              <a:t>e</a:t>
            </a:r>
            <a:r>
              <a:rPr sz="1650" b="1" dirty="0">
                <a:latin typeface="Calibri"/>
                <a:cs typeface="Calibri"/>
              </a:rPr>
              <a:t>r</a:t>
            </a:r>
            <a:r>
              <a:rPr sz="1650" b="1" spc="-45" dirty="0">
                <a:latin typeface="Calibri"/>
                <a:cs typeface="Calibri"/>
              </a:rPr>
              <a:t>v</a:t>
            </a:r>
            <a:r>
              <a:rPr sz="1650" b="1" spc="-35" dirty="0">
                <a:latin typeface="Calibri"/>
                <a:cs typeface="Calibri"/>
              </a:rPr>
              <a:t>a</a:t>
            </a:r>
            <a:r>
              <a:rPr sz="1650" b="1" spc="-30" dirty="0">
                <a:latin typeface="Calibri"/>
                <a:cs typeface="Calibri"/>
              </a:rPr>
              <a:t>b</a:t>
            </a:r>
            <a:r>
              <a:rPr sz="1650" b="1" spc="-25" dirty="0">
                <a:latin typeface="Calibri"/>
                <a:cs typeface="Calibri"/>
              </a:rPr>
              <a:t>l</a:t>
            </a:r>
            <a:r>
              <a:rPr sz="1650" b="1" spc="5" dirty="0">
                <a:latin typeface="Calibri"/>
                <a:cs typeface="Calibri"/>
              </a:rPr>
              <a:t>e  </a:t>
            </a:r>
            <a:r>
              <a:rPr sz="1650" b="1" spc="-25" dirty="0">
                <a:latin typeface="Calibri"/>
                <a:cs typeface="Calibri"/>
              </a:rPr>
              <a:t>Behavior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277" y="1896525"/>
            <a:ext cx="988694" cy="4826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16205" marR="5080" indent="-103505">
              <a:lnSpc>
                <a:spcPts val="1600"/>
              </a:lnSpc>
              <a:spcBef>
                <a:spcPts val="484"/>
              </a:spcBef>
            </a:pPr>
            <a:r>
              <a:rPr sz="1650" b="1" spc="-30" dirty="0">
                <a:latin typeface="Calibri"/>
                <a:cs typeface="Calibri"/>
              </a:rPr>
              <a:t>O</a:t>
            </a:r>
            <a:r>
              <a:rPr sz="1650" b="1" spc="-40" dirty="0">
                <a:latin typeface="Calibri"/>
                <a:cs typeface="Calibri"/>
              </a:rPr>
              <a:t>b</a:t>
            </a:r>
            <a:r>
              <a:rPr sz="1650" b="1" spc="-25" dirty="0">
                <a:latin typeface="Calibri"/>
                <a:cs typeface="Calibri"/>
              </a:rPr>
              <a:t>s</a:t>
            </a:r>
            <a:r>
              <a:rPr sz="1650" b="1" spc="-35" dirty="0">
                <a:latin typeface="Calibri"/>
                <a:cs typeface="Calibri"/>
              </a:rPr>
              <a:t>e</a:t>
            </a:r>
            <a:r>
              <a:rPr sz="1650" b="1" dirty="0">
                <a:latin typeface="Calibri"/>
                <a:cs typeface="Calibri"/>
              </a:rPr>
              <a:t>r</a:t>
            </a:r>
            <a:r>
              <a:rPr sz="1650" b="1" spc="-45" dirty="0">
                <a:latin typeface="Calibri"/>
                <a:cs typeface="Calibri"/>
              </a:rPr>
              <a:t>v</a:t>
            </a:r>
            <a:r>
              <a:rPr sz="1650" b="1" spc="-35" dirty="0">
                <a:latin typeface="Calibri"/>
                <a:cs typeface="Calibri"/>
              </a:rPr>
              <a:t>a</a:t>
            </a:r>
            <a:r>
              <a:rPr sz="1650" b="1" spc="-30" dirty="0">
                <a:latin typeface="Calibri"/>
                <a:cs typeface="Calibri"/>
              </a:rPr>
              <a:t>b</a:t>
            </a:r>
            <a:r>
              <a:rPr sz="1650" b="1" spc="-25" dirty="0">
                <a:latin typeface="Calibri"/>
                <a:cs typeface="Calibri"/>
              </a:rPr>
              <a:t>l</a:t>
            </a:r>
            <a:r>
              <a:rPr sz="1650" b="1" spc="5" dirty="0">
                <a:latin typeface="Calibri"/>
                <a:cs typeface="Calibri"/>
              </a:rPr>
              <a:t>e  </a:t>
            </a:r>
            <a:r>
              <a:rPr sz="1650" b="1" spc="-25" dirty="0">
                <a:latin typeface="Calibri"/>
                <a:cs typeface="Calibri"/>
              </a:rPr>
              <a:t>Behavior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62505" y="1720851"/>
            <a:ext cx="4394434" cy="4070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061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1369" y="763994"/>
            <a:ext cx="11275061" cy="1369606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 indent="-635">
              <a:lnSpc>
                <a:spcPts val="5000"/>
              </a:lnSpc>
              <a:spcBef>
                <a:spcPts val="680"/>
              </a:spcBef>
            </a:pPr>
            <a:r>
              <a:rPr spc="-80" dirty="0"/>
              <a:t>Considerations </a:t>
            </a:r>
            <a:r>
              <a:rPr spc="-65" dirty="0"/>
              <a:t>for</a:t>
            </a:r>
            <a:r>
              <a:rPr spc="-155" dirty="0"/>
              <a:t> </a:t>
            </a:r>
            <a:r>
              <a:rPr spc="-80" dirty="0"/>
              <a:t>Inter-Cultural  Communication</a:t>
            </a:r>
            <a:r>
              <a:rPr lang="en-US" spc="-80" dirty="0"/>
              <a:t> – </a:t>
            </a:r>
            <a:r>
              <a:rPr lang="en-US" i="1" spc="-80" dirty="0"/>
              <a:t>See Module 5 Handout for Details</a:t>
            </a:r>
            <a:endParaRPr i="1" spc="-80" dirty="0"/>
          </a:p>
        </p:txBody>
      </p:sp>
      <p:sp>
        <p:nvSpPr>
          <p:cNvPr id="4" name="object 4"/>
          <p:cNvSpPr/>
          <p:nvPr/>
        </p:nvSpPr>
        <p:spPr>
          <a:xfrm>
            <a:off x="533400" y="2222500"/>
            <a:ext cx="2235200" cy="138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9000" y="2667000"/>
            <a:ext cx="1536700" cy="58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726" y="2265439"/>
            <a:ext cx="2108288" cy="1264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2782" y="2760132"/>
            <a:ext cx="1158240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50" dirty="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55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32100" y="2590800"/>
            <a:ext cx="571500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549" y="2636507"/>
            <a:ext cx="446963" cy="522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92500" y="2222500"/>
            <a:ext cx="2235200" cy="138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87800" y="2667000"/>
            <a:ext cx="1231900" cy="584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3345" y="2265439"/>
            <a:ext cx="2108288" cy="1264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72545" y="2760132"/>
            <a:ext cx="861694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8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50" b="1" spc="7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650" b="1" spc="6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50" b="1" spc="7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50" b="1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50" b="1" spc="7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78500" y="2590800"/>
            <a:ext cx="584200" cy="647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47168" y="2636507"/>
            <a:ext cx="446963" cy="5228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38900" y="2222500"/>
            <a:ext cx="2235200" cy="13843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04000" y="2667000"/>
            <a:ext cx="1917700" cy="584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04953" y="2265439"/>
            <a:ext cx="2108301" cy="1264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85583" y="2760132"/>
            <a:ext cx="1539240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50" dirty="0">
                <a:solidFill>
                  <a:srgbClr val="FFFFFF"/>
                </a:solidFill>
                <a:latin typeface="Calibri"/>
                <a:cs typeface="Calibri"/>
              </a:rPr>
              <a:t>Volume </a:t>
            </a:r>
            <a:r>
              <a:rPr sz="1650" b="1" spc="4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6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45" dirty="0">
                <a:solidFill>
                  <a:srgbClr val="FFFFFF"/>
                </a:solidFill>
                <a:latin typeface="Calibri"/>
                <a:cs typeface="Calibri"/>
              </a:rPr>
              <a:t>voice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37600" y="2590800"/>
            <a:ext cx="571500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98788" y="2636507"/>
            <a:ext cx="446963" cy="5228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98000" y="2222500"/>
            <a:ext cx="2235200" cy="1384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85300" y="2514600"/>
            <a:ext cx="2247900" cy="800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56571" y="2265439"/>
            <a:ext cx="2108301" cy="12649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568736" y="2607732"/>
            <a:ext cx="1889125" cy="4953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247015">
              <a:lnSpc>
                <a:spcPts val="1700"/>
              </a:lnSpc>
              <a:spcBef>
                <a:spcPts val="405"/>
              </a:spcBef>
            </a:pPr>
            <a:r>
              <a:rPr sz="1650" b="1" spc="-25" dirty="0">
                <a:solidFill>
                  <a:srgbClr val="FFFFFF"/>
                </a:solidFill>
                <a:latin typeface="Calibri"/>
                <a:cs typeface="Calibri"/>
              </a:rPr>
              <a:t>Timing </a:t>
            </a:r>
            <a:r>
              <a:rPr sz="1650" b="1" spc="-1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650" b="1" spc="-30" dirty="0">
                <a:solidFill>
                  <a:srgbClr val="FFFFFF"/>
                </a:solidFill>
                <a:latin typeface="Calibri"/>
                <a:cs typeface="Calibri"/>
              </a:rPr>
              <a:t>verbal  </a:t>
            </a:r>
            <a:r>
              <a:rPr sz="1650" b="1" spc="-35" dirty="0">
                <a:solidFill>
                  <a:srgbClr val="FFFFFF"/>
                </a:solidFill>
                <a:latin typeface="Calibri"/>
                <a:cs typeface="Calibri"/>
              </a:rPr>
              <a:t>exchanges </a:t>
            </a:r>
            <a:r>
              <a:rPr sz="1650" b="1" spc="-2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5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Calibri"/>
                <a:cs typeface="Calibri"/>
              </a:rPr>
              <a:t>silence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185400" y="3670300"/>
            <a:ext cx="647700" cy="5715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49292" y="3715956"/>
            <a:ext cx="522858" cy="44695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98000" y="4330700"/>
            <a:ext cx="2235200" cy="138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93300" y="4775200"/>
            <a:ext cx="1231900" cy="584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56571" y="4373740"/>
            <a:ext cx="2108301" cy="126498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079879" y="4868333"/>
            <a:ext cx="855344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9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50" b="1" spc="7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50" b="1" spc="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650" b="1" spc="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50" b="1" spc="7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650" b="1" spc="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50" b="1" spc="7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5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763000" y="4699000"/>
            <a:ext cx="571500" cy="6477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24086" y="4744808"/>
            <a:ext cx="446963" cy="52284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38900" y="4330700"/>
            <a:ext cx="2235200" cy="138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19900" y="4775200"/>
            <a:ext cx="1473200" cy="5842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4953" y="4373740"/>
            <a:ext cx="2108301" cy="126498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006021" y="4868333"/>
            <a:ext cx="1101090" cy="2794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25" dirty="0">
                <a:solidFill>
                  <a:srgbClr val="FFFFFF"/>
                </a:solidFill>
                <a:latin typeface="Calibri"/>
                <a:cs typeface="Calibri"/>
              </a:rPr>
              <a:t>Eye</a:t>
            </a:r>
            <a:r>
              <a:rPr sz="16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spc="50" dirty="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03900" y="4699000"/>
            <a:ext cx="584200" cy="6477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72467" y="4744808"/>
            <a:ext cx="446963" cy="52284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92500" y="4330700"/>
            <a:ext cx="2235200" cy="13843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38600" y="4749800"/>
            <a:ext cx="1130300" cy="6223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53345" y="4373740"/>
            <a:ext cx="2108288" cy="12649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254460" y="4802716"/>
            <a:ext cx="705485" cy="342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50" b="1" spc="-30" dirty="0">
                <a:solidFill>
                  <a:srgbClr val="FFFFFF"/>
                </a:solidFill>
                <a:latin typeface="Calibri"/>
                <a:cs typeface="Calibri"/>
              </a:rPr>
              <a:t>Smiles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781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363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Franklin Gothic Heavy</vt:lpstr>
      <vt:lpstr>Perpetua</vt:lpstr>
      <vt:lpstr>Perpetua Bold</vt:lpstr>
      <vt:lpstr>Office Theme</vt:lpstr>
      <vt:lpstr>OBJECTIVES</vt:lpstr>
      <vt:lpstr>What is Culture? Thoughts, communications, actions, customs, beliefs, values, and  institutions of racial, ethnic,  religious, or social groups.</vt:lpstr>
      <vt:lpstr>What is Cultural Awareness?  A general understanding  of what another group is like and how it functions.</vt:lpstr>
      <vt:lpstr>Cultural Identity</vt:lpstr>
      <vt:lpstr>Cultural Iceberg Video</vt:lpstr>
      <vt:lpstr>What is the difference?</vt:lpstr>
      <vt:lpstr>Presentation of Culture</vt:lpstr>
      <vt:lpstr>Cultural Iceberg &amp; Wheel</vt:lpstr>
      <vt:lpstr>Considerations for Inter-Cultural  Communication – See Module 5 Handout for Details</vt:lpstr>
      <vt:lpstr>PowerPoint Presentation</vt:lpstr>
      <vt:lpstr>Considerations on Communicating with  Apprentices who are not Fluent in English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Dawn Comito</dc:creator>
  <cp:lastModifiedBy>John Knorr</cp:lastModifiedBy>
  <cp:revision>14</cp:revision>
  <dcterms:created xsi:type="dcterms:W3CDTF">2020-07-22T15:56:57Z</dcterms:created>
  <dcterms:modified xsi:type="dcterms:W3CDTF">2020-09-16T18:18:11Z</dcterms:modified>
</cp:coreProperties>
</file>