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9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7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9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5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2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7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0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4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2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8D2D-9C77-42A4-9678-3302F078AE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89CF9-A5FB-4950-B0BE-02B26137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1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681016"/>
            <a:ext cx="10515600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473700">
              <a:lnSpc>
                <a:spcPct val="100000"/>
              </a:lnSpc>
              <a:spcBef>
                <a:spcPts val="130"/>
              </a:spcBef>
            </a:pPr>
            <a:r>
              <a:rPr spc="-75" dirty="0" smtClean="0"/>
              <a:t>O</a:t>
            </a:r>
            <a:r>
              <a:rPr spc="-65" dirty="0" smtClean="0"/>
              <a:t>B</a:t>
            </a:r>
            <a:r>
              <a:rPr spc="-40" dirty="0" smtClean="0"/>
              <a:t>J</a:t>
            </a:r>
            <a:r>
              <a:rPr spc="-65" dirty="0" smtClean="0"/>
              <a:t>EC</a:t>
            </a:r>
            <a:r>
              <a:rPr spc="-55" dirty="0" smtClean="0"/>
              <a:t>T</a:t>
            </a:r>
            <a:r>
              <a:rPr spc="-35" dirty="0" smtClean="0"/>
              <a:t>I</a:t>
            </a:r>
            <a:r>
              <a:rPr spc="-70" dirty="0" smtClean="0"/>
              <a:t>V</a:t>
            </a:r>
            <a:r>
              <a:rPr spc="-65" dirty="0" smtClean="0"/>
              <a:t>E</a:t>
            </a:r>
            <a:endParaRPr spc="20" dirty="0"/>
          </a:p>
        </p:txBody>
      </p:sp>
      <p:sp>
        <p:nvSpPr>
          <p:cNvPr id="4" name="object 4"/>
          <p:cNvSpPr txBox="1"/>
          <p:nvPr/>
        </p:nvSpPr>
        <p:spPr>
          <a:xfrm>
            <a:off x="415132" y="3140075"/>
            <a:ext cx="5043170" cy="2232025"/>
          </a:xfrm>
          <a:prstGeom prst="rect">
            <a:avLst/>
          </a:prstGeom>
        </p:spPr>
        <p:txBody>
          <a:bodyPr vert="horz" wrap="square" lIns="0" tIns="409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25"/>
              </a:spcBef>
            </a:pPr>
            <a:r>
              <a:rPr lang="en-US" sz="6250" b="1" spc="-20" smtClean="0">
                <a:solidFill>
                  <a:srgbClr val="FFFFFF"/>
                </a:solidFill>
                <a:latin typeface="Calibri"/>
                <a:cs typeface="Calibri"/>
              </a:rPr>
              <a:t>Module 3</a:t>
            </a:r>
            <a:r>
              <a:rPr sz="6250" b="1" spc="-35" smtClean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6250" dirty="0">
              <a:latin typeface="Calibri"/>
              <a:cs typeface="Calibri"/>
            </a:endParaRPr>
          </a:p>
          <a:p>
            <a:pPr marL="12700" marR="5080">
              <a:lnSpc>
                <a:spcPts val="2500"/>
              </a:lnSpc>
              <a:spcBef>
                <a:spcPts val="1750"/>
              </a:spcBef>
            </a:pPr>
            <a:r>
              <a:rPr sz="2500" b="1" spc="-50" dirty="0">
                <a:solidFill>
                  <a:srgbClr val="FFFFFF"/>
                </a:solidFill>
                <a:latin typeface="Calibri"/>
                <a:cs typeface="Calibri"/>
              </a:rPr>
              <a:t>Assessment </a:t>
            </a:r>
            <a:r>
              <a:rPr sz="2500" b="1" spc="-4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500" b="1" spc="-55" dirty="0">
                <a:solidFill>
                  <a:srgbClr val="FFFFFF"/>
                </a:solidFill>
                <a:latin typeface="Calibri"/>
                <a:cs typeface="Calibri"/>
              </a:rPr>
              <a:t>Competency Model</a:t>
            </a:r>
            <a:r>
              <a:rPr sz="2500" b="1" spc="-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30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500" b="1" spc="-50" dirty="0">
                <a:solidFill>
                  <a:srgbClr val="FFFFFF"/>
                </a:solidFill>
                <a:latin typeface="Calibri"/>
                <a:cs typeface="Calibri"/>
              </a:rPr>
              <a:t>Apprenticeship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03123" y="1589617"/>
            <a:ext cx="4447772" cy="1392304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40665" marR="403860" indent="-228600">
              <a:lnSpc>
                <a:spcPct val="84300"/>
              </a:lnSpc>
              <a:spcBef>
                <a:spcPts val="43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50" b="0" spc="-25" dirty="0" smtClean="0">
                <a:solidFill>
                  <a:srgbClr val="FFFFFF"/>
                </a:solidFill>
                <a:latin typeface="Calibri Light"/>
                <a:cs typeface="Calibri Light"/>
              </a:rPr>
              <a:t>Become </a:t>
            </a:r>
            <a:r>
              <a:rPr sz="2050" b="0" spc="-25" dirty="0">
                <a:solidFill>
                  <a:srgbClr val="FFFFFF"/>
                </a:solidFill>
                <a:latin typeface="Calibri Light"/>
                <a:cs typeface="Calibri Light"/>
              </a:rPr>
              <a:t>familiar </a:t>
            </a:r>
            <a:r>
              <a:rPr sz="2050" b="0" spc="-15" dirty="0">
                <a:solidFill>
                  <a:srgbClr val="FFFFFF"/>
                </a:solidFill>
                <a:latin typeface="Calibri Light"/>
                <a:cs typeface="Calibri Light"/>
              </a:rPr>
              <a:t>with</a:t>
            </a:r>
            <a:r>
              <a:rPr sz="2050" b="0" spc="-20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50" b="0" spc="-25" dirty="0">
                <a:solidFill>
                  <a:srgbClr val="FFFFFF"/>
                </a:solidFill>
                <a:latin typeface="Calibri Light"/>
                <a:cs typeface="Calibri Light"/>
              </a:rPr>
              <a:t>assessment  tools that could </a:t>
            </a:r>
            <a:r>
              <a:rPr sz="2050" b="0" spc="-10" dirty="0">
                <a:solidFill>
                  <a:srgbClr val="FFFFFF"/>
                </a:solidFill>
                <a:latin typeface="Calibri Light"/>
                <a:cs typeface="Calibri Light"/>
              </a:rPr>
              <a:t>be </a:t>
            </a:r>
            <a:r>
              <a:rPr sz="2050" b="0" spc="-25" dirty="0">
                <a:solidFill>
                  <a:srgbClr val="FFFFFF"/>
                </a:solidFill>
                <a:latin typeface="Calibri Light"/>
                <a:cs typeface="Calibri Light"/>
              </a:rPr>
              <a:t>utilized </a:t>
            </a:r>
            <a:r>
              <a:rPr sz="2050" b="0" spc="-15" dirty="0">
                <a:solidFill>
                  <a:srgbClr val="FFFFFF"/>
                </a:solidFill>
                <a:latin typeface="Calibri Light"/>
                <a:cs typeface="Calibri Light"/>
              </a:rPr>
              <a:t>by  </a:t>
            </a:r>
            <a:r>
              <a:rPr sz="2050" b="0" spc="-35" dirty="0">
                <a:solidFill>
                  <a:srgbClr val="FFFFFF"/>
                </a:solidFill>
                <a:latin typeface="Calibri Light"/>
                <a:cs typeface="Calibri Light"/>
              </a:rPr>
              <a:t>mentors </a:t>
            </a:r>
            <a:r>
              <a:rPr sz="2050" b="0" spc="-10" dirty="0">
                <a:solidFill>
                  <a:srgbClr val="FFFFFF"/>
                </a:solidFill>
                <a:latin typeface="Calibri Light"/>
                <a:cs typeface="Calibri Light"/>
              </a:rPr>
              <a:t>to </a:t>
            </a:r>
            <a:r>
              <a:rPr sz="2050" b="0" spc="-25" dirty="0">
                <a:solidFill>
                  <a:srgbClr val="FFFFFF"/>
                </a:solidFill>
                <a:latin typeface="Calibri Light"/>
                <a:cs typeface="Calibri Light"/>
              </a:rPr>
              <a:t>increase </a:t>
            </a:r>
            <a:r>
              <a:rPr sz="2050" b="0" spc="-20" dirty="0">
                <a:solidFill>
                  <a:srgbClr val="FFFFFF"/>
                </a:solidFill>
                <a:latin typeface="Calibri Light"/>
                <a:cs typeface="Calibri Light"/>
              </a:rPr>
              <a:t>their  </a:t>
            </a:r>
            <a:r>
              <a:rPr lang="en-US" sz="2050" b="0" spc="-20" dirty="0" smtClean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2050" b="0" spc="-35" dirty="0" smtClean="0">
                <a:solidFill>
                  <a:srgbClr val="FFFFFF"/>
                </a:solidFill>
                <a:latin typeface="Calibri Light"/>
                <a:cs typeface="Calibri Light"/>
              </a:rPr>
              <a:t>ffectiveness </a:t>
            </a:r>
            <a:r>
              <a:rPr sz="2050" b="0" spc="-15" dirty="0">
                <a:solidFill>
                  <a:srgbClr val="FFFFFF"/>
                </a:solidFill>
                <a:latin typeface="Calibri Light"/>
                <a:cs typeface="Calibri Light"/>
              </a:rPr>
              <a:t>and </a:t>
            </a:r>
            <a:r>
              <a:rPr sz="2050" b="0" spc="-10" dirty="0">
                <a:solidFill>
                  <a:srgbClr val="FFFFFF"/>
                </a:solidFill>
                <a:latin typeface="Calibri Light"/>
                <a:cs typeface="Calibri Light"/>
              </a:rPr>
              <a:t>to </a:t>
            </a:r>
            <a:r>
              <a:rPr sz="2050" b="0" spc="-25" dirty="0">
                <a:solidFill>
                  <a:srgbClr val="FFFFFF"/>
                </a:solidFill>
                <a:latin typeface="Calibri Light"/>
                <a:cs typeface="Calibri Light"/>
              </a:rPr>
              <a:t>support  </a:t>
            </a:r>
            <a:r>
              <a:rPr sz="2050" b="0" spc="-30" dirty="0">
                <a:solidFill>
                  <a:srgbClr val="FFFFFF"/>
                </a:solidFill>
                <a:latin typeface="Calibri Light"/>
                <a:cs typeface="Calibri Light"/>
              </a:rPr>
              <a:t>Apprentices’</a:t>
            </a:r>
            <a:r>
              <a:rPr sz="205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50" b="0" spc="-20" dirty="0" smtClean="0">
                <a:solidFill>
                  <a:srgbClr val="FFFFFF"/>
                </a:solidFill>
                <a:latin typeface="Calibri Light"/>
                <a:cs typeface="Calibri Light"/>
              </a:rPr>
              <a:t>learning</a:t>
            </a:r>
            <a:endParaRPr sz="205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5108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3451" y="713317"/>
            <a:ext cx="5873750" cy="723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50" b="1" spc="-60" dirty="0">
                <a:solidFill>
                  <a:srgbClr val="4472C4"/>
                </a:solidFill>
                <a:latin typeface="Calibri"/>
                <a:cs typeface="Calibri"/>
              </a:rPr>
              <a:t>How </a:t>
            </a:r>
            <a:r>
              <a:rPr sz="4550" b="1" spc="-20" dirty="0">
                <a:solidFill>
                  <a:srgbClr val="4472C4"/>
                </a:solidFill>
                <a:latin typeface="Calibri"/>
                <a:cs typeface="Calibri"/>
              </a:rPr>
              <a:t>is </a:t>
            </a:r>
            <a:r>
              <a:rPr sz="4550" b="1" spc="-75" dirty="0">
                <a:solidFill>
                  <a:srgbClr val="4472C4"/>
                </a:solidFill>
                <a:latin typeface="Calibri"/>
                <a:cs typeface="Calibri"/>
              </a:rPr>
              <a:t>assessment</a:t>
            </a:r>
            <a:r>
              <a:rPr sz="4550" b="1" spc="-375" dirty="0">
                <a:solidFill>
                  <a:srgbClr val="4472C4"/>
                </a:solidFill>
                <a:latin typeface="Calibri"/>
                <a:cs typeface="Calibri"/>
              </a:rPr>
              <a:t> </a:t>
            </a:r>
            <a:r>
              <a:rPr sz="4550" b="1" spc="-60" dirty="0">
                <a:solidFill>
                  <a:srgbClr val="4472C4"/>
                </a:solidFill>
                <a:latin typeface="Calibri"/>
                <a:cs typeface="Calibri"/>
              </a:rPr>
              <a:t>used?</a:t>
            </a:r>
            <a:endParaRPr sz="4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6110" y="1737729"/>
            <a:ext cx="7166609" cy="400113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40" dirty="0">
                <a:latin typeface="Calibri"/>
                <a:cs typeface="Calibri"/>
              </a:rPr>
              <a:t>Jobs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ts val="3390"/>
              </a:lnSpc>
              <a:spcBef>
                <a:spcPts val="32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40" dirty="0">
                <a:latin typeface="Calibri"/>
                <a:cs typeface="Calibri"/>
              </a:rPr>
              <a:t>Schools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ts val="3350"/>
              </a:lnSpc>
              <a:buFont typeface="Arial"/>
              <a:buChar char="•"/>
              <a:tabLst>
                <a:tab pos="241300" algn="l"/>
              </a:tabLst>
            </a:pPr>
            <a:r>
              <a:rPr sz="2900" spc="-55" dirty="0">
                <a:latin typeface="Calibri"/>
                <a:cs typeface="Calibri"/>
              </a:rPr>
              <a:t>Graduation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ts val="3440"/>
              </a:lnSpc>
              <a:buFont typeface="Arial"/>
              <a:buChar char="•"/>
              <a:tabLst>
                <a:tab pos="241300" algn="l"/>
              </a:tabLst>
            </a:pPr>
            <a:r>
              <a:rPr sz="2900" spc="-60" dirty="0">
                <a:latin typeface="Calibri"/>
                <a:cs typeface="Calibri"/>
              </a:rPr>
              <a:t>Voting</a:t>
            </a:r>
            <a:endParaRPr sz="2900">
              <a:latin typeface="Calibri"/>
              <a:cs typeface="Calibri"/>
            </a:endParaRPr>
          </a:p>
          <a:p>
            <a:pPr marL="240665" marR="5080" indent="-228600">
              <a:lnSpc>
                <a:spcPts val="2900"/>
              </a:lnSpc>
              <a:spcBef>
                <a:spcPts val="80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150" dirty="0">
                <a:latin typeface="Calibri"/>
                <a:cs typeface="Calibri"/>
              </a:rPr>
              <a:t>To </a:t>
            </a:r>
            <a:r>
              <a:rPr sz="2900" spc="-50" dirty="0">
                <a:latin typeface="Calibri"/>
                <a:cs typeface="Calibri"/>
              </a:rPr>
              <a:t>get </a:t>
            </a:r>
            <a:r>
              <a:rPr sz="2900" spc="5" dirty="0">
                <a:latin typeface="Calibri"/>
                <a:cs typeface="Calibri"/>
              </a:rPr>
              <a:t>a </a:t>
            </a:r>
            <a:r>
              <a:rPr sz="2900" spc="-60" dirty="0">
                <a:latin typeface="Calibri"/>
                <a:cs typeface="Calibri"/>
              </a:rPr>
              <a:t>mortgage, </a:t>
            </a:r>
            <a:r>
              <a:rPr sz="2900" spc="-45" dirty="0">
                <a:latin typeface="Calibri"/>
                <a:cs typeface="Calibri"/>
              </a:rPr>
              <a:t>insurance </a:t>
            </a:r>
            <a:r>
              <a:rPr sz="2900" spc="-60" dirty="0">
                <a:latin typeface="Calibri"/>
                <a:cs typeface="Calibri"/>
              </a:rPr>
              <a:t>rate, </a:t>
            </a:r>
            <a:r>
              <a:rPr sz="2900" spc="-35" dirty="0">
                <a:latin typeface="Calibri"/>
                <a:cs typeface="Calibri"/>
              </a:rPr>
              <a:t>live </a:t>
            </a:r>
            <a:r>
              <a:rPr sz="2900" spc="-15" dirty="0">
                <a:latin typeface="Calibri"/>
                <a:cs typeface="Calibri"/>
              </a:rPr>
              <a:t>in</a:t>
            </a:r>
            <a:r>
              <a:rPr sz="2900" spc="-170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certain  </a:t>
            </a:r>
            <a:r>
              <a:rPr sz="2900" spc="-50" dirty="0">
                <a:latin typeface="Calibri"/>
                <a:cs typeface="Calibri"/>
              </a:rPr>
              <a:t>neighborhoods,</a:t>
            </a:r>
            <a:r>
              <a:rPr sz="2900" spc="-55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etc.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ts val="3310"/>
              </a:lnSpc>
              <a:buFont typeface="Arial"/>
              <a:buChar char="•"/>
              <a:tabLst>
                <a:tab pos="241300" algn="l"/>
              </a:tabLst>
            </a:pPr>
            <a:r>
              <a:rPr sz="2900" spc="-35" dirty="0">
                <a:latin typeface="Calibri"/>
                <a:cs typeface="Calibri"/>
              </a:rPr>
              <a:t>The </a:t>
            </a:r>
            <a:r>
              <a:rPr sz="2900" spc="-45" dirty="0">
                <a:latin typeface="Calibri"/>
                <a:cs typeface="Calibri"/>
              </a:rPr>
              <a:t>court</a:t>
            </a:r>
            <a:r>
              <a:rPr sz="2900" spc="-114" dirty="0">
                <a:latin typeface="Calibri"/>
                <a:cs typeface="Calibri"/>
              </a:rPr>
              <a:t> </a:t>
            </a:r>
            <a:r>
              <a:rPr sz="2900" spc="-60" dirty="0">
                <a:latin typeface="Calibri"/>
                <a:cs typeface="Calibri"/>
              </a:rPr>
              <a:t>system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ts val="3390"/>
              </a:lnSpc>
              <a:buFont typeface="Arial"/>
              <a:buChar char="•"/>
              <a:tabLst>
                <a:tab pos="241300" algn="l"/>
              </a:tabLst>
            </a:pPr>
            <a:r>
              <a:rPr sz="2900" spc="-40" dirty="0">
                <a:latin typeface="Calibri"/>
                <a:cs typeface="Calibri"/>
              </a:rPr>
              <a:t>Health </a:t>
            </a:r>
            <a:r>
              <a:rPr sz="2900" spc="-60" dirty="0">
                <a:latin typeface="Calibri"/>
                <a:cs typeface="Calibri"/>
              </a:rPr>
              <a:t>system </a:t>
            </a:r>
            <a:r>
              <a:rPr sz="2900" spc="-40" dirty="0">
                <a:latin typeface="Calibri"/>
                <a:cs typeface="Calibri"/>
              </a:rPr>
              <a:t>(including health</a:t>
            </a:r>
            <a:r>
              <a:rPr sz="2900" spc="-200" dirty="0">
                <a:latin typeface="Calibri"/>
                <a:cs typeface="Calibri"/>
              </a:rPr>
              <a:t> </a:t>
            </a:r>
            <a:r>
              <a:rPr sz="2900" spc="-50" dirty="0">
                <a:latin typeface="Calibri"/>
                <a:cs typeface="Calibri"/>
              </a:rPr>
              <a:t>insurance)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45" dirty="0">
                <a:latin typeface="Calibri"/>
                <a:cs typeface="Calibri"/>
              </a:rPr>
              <a:t>Other?</a:t>
            </a:r>
            <a:endParaRPr sz="29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6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3485" y="726017"/>
            <a:ext cx="4985385" cy="723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50" b="1" spc="-85" dirty="0">
                <a:solidFill>
                  <a:srgbClr val="4472C4"/>
                </a:solidFill>
                <a:latin typeface="Calibri"/>
                <a:cs typeface="Calibri"/>
              </a:rPr>
              <a:t>What </a:t>
            </a:r>
            <a:r>
              <a:rPr sz="4550" b="1" spc="-15" dirty="0">
                <a:solidFill>
                  <a:srgbClr val="4472C4"/>
                </a:solidFill>
                <a:latin typeface="Calibri"/>
                <a:cs typeface="Calibri"/>
              </a:rPr>
              <a:t>is </a:t>
            </a:r>
            <a:r>
              <a:rPr sz="4550" b="1" spc="-40" dirty="0">
                <a:solidFill>
                  <a:srgbClr val="4472C4"/>
                </a:solidFill>
                <a:latin typeface="Calibri"/>
                <a:cs typeface="Calibri"/>
              </a:rPr>
              <a:t>the</a:t>
            </a:r>
            <a:r>
              <a:rPr sz="4550" b="1" spc="-285" dirty="0">
                <a:solidFill>
                  <a:srgbClr val="4472C4"/>
                </a:solidFill>
                <a:latin typeface="Calibri"/>
                <a:cs typeface="Calibri"/>
              </a:rPr>
              <a:t> </a:t>
            </a:r>
            <a:r>
              <a:rPr sz="4550" b="1" spc="-65" dirty="0">
                <a:solidFill>
                  <a:srgbClr val="4472C4"/>
                </a:solidFill>
                <a:latin typeface="Calibri"/>
                <a:cs typeface="Calibri"/>
              </a:rPr>
              <a:t>purpose?</a:t>
            </a:r>
            <a:endParaRPr sz="4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0319" y="1699682"/>
            <a:ext cx="8322945" cy="356933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150" dirty="0">
                <a:latin typeface="Calibri"/>
                <a:cs typeface="Calibri"/>
              </a:rPr>
              <a:t>To </a:t>
            </a:r>
            <a:r>
              <a:rPr sz="2900" spc="-35" dirty="0">
                <a:latin typeface="Calibri"/>
                <a:cs typeface="Calibri"/>
              </a:rPr>
              <a:t>let </a:t>
            </a:r>
            <a:r>
              <a:rPr sz="2900" spc="-40" dirty="0">
                <a:latin typeface="Calibri"/>
                <a:cs typeface="Calibri"/>
              </a:rPr>
              <a:t>people</a:t>
            </a:r>
            <a:r>
              <a:rPr sz="2900" spc="-50" dirty="0">
                <a:latin typeface="Calibri"/>
                <a:cs typeface="Calibri"/>
              </a:rPr>
              <a:t> </a:t>
            </a:r>
            <a:r>
              <a:rPr sz="2900" spc="-15" dirty="0">
                <a:latin typeface="Calibri"/>
                <a:cs typeface="Calibri"/>
              </a:rPr>
              <a:t>in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150" dirty="0">
                <a:latin typeface="Calibri"/>
                <a:cs typeface="Calibri"/>
              </a:rPr>
              <a:t>To </a:t>
            </a:r>
            <a:r>
              <a:rPr sz="2900" spc="-60" dirty="0">
                <a:latin typeface="Calibri"/>
                <a:cs typeface="Calibri"/>
              </a:rPr>
              <a:t>keep </a:t>
            </a:r>
            <a:r>
              <a:rPr sz="2900" spc="-40" dirty="0">
                <a:latin typeface="Calibri"/>
                <a:cs typeface="Calibri"/>
              </a:rPr>
              <a:t>people </a:t>
            </a:r>
            <a:r>
              <a:rPr sz="2900" spc="-35" dirty="0">
                <a:latin typeface="Calibri"/>
                <a:cs typeface="Calibri"/>
              </a:rPr>
              <a:t>out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150" dirty="0">
                <a:latin typeface="Calibri"/>
                <a:cs typeface="Calibri"/>
              </a:rPr>
              <a:t>To </a:t>
            </a:r>
            <a:r>
              <a:rPr sz="2900" spc="-50" dirty="0">
                <a:latin typeface="Calibri"/>
                <a:cs typeface="Calibri"/>
              </a:rPr>
              <a:t>determine </a:t>
            </a:r>
            <a:r>
              <a:rPr sz="2900" spc="-45" dirty="0">
                <a:latin typeface="Calibri"/>
                <a:cs typeface="Calibri"/>
              </a:rPr>
              <a:t>need, cost, </a:t>
            </a:r>
            <a:r>
              <a:rPr sz="2900" spc="-35" dirty="0">
                <a:latin typeface="Calibri"/>
                <a:cs typeface="Calibri"/>
              </a:rPr>
              <a:t>risk, </a:t>
            </a:r>
            <a:r>
              <a:rPr sz="2900" spc="-45" dirty="0">
                <a:latin typeface="Calibri"/>
                <a:cs typeface="Calibri"/>
              </a:rPr>
              <a:t>etc.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150" dirty="0">
                <a:latin typeface="Calibri"/>
                <a:cs typeface="Calibri"/>
              </a:rPr>
              <a:t>To </a:t>
            </a:r>
            <a:r>
              <a:rPr sz="2900" spc="-50" dirty="0">
                <a:latin typeface="Calibri"/>
                <a:cs typeface="Calibri"/>
              </a:rPr>
              <a:t>determine </a:t>
            </a:r>
            <a:r>
              <a:rPr sz="2900" spc="-35" dirty="0">
                <a:latin typeface="Calibri"/>
                <a:cs typeface="Calibri"/>
              </a:rPr>
              <a:t>prior </a:t>
            </a:r>
            <a:r>
              <a:rPr sz="2900" spc="-40" dirty="0">
                <a:latin typeface="Calibri"/>
                <a:cs typeface="Calibri"/>
              </a:rPr>
              <a:t>learning </a:t>
            </a:r>
            <a:r>
              <a:rPr sz="2900" spc="-35" dirty="0">
                <a:latin typeface="Calibri"/>
                <a:cs typeface="Calibri"/>
              </a:rPr>
              <a:t>and</a:t>
            </a:r>
            <a:r>
              <a:rPr sz="2900" spc="-114" dirty="0">
                <a:latin typeface="Calibri"/>
                <a:cs typeface="Calibri"/>
              </a:rPr>
              <a:t> </a:t>
            </a:r>
            <a:r>
              <a:rPr sz="2900" spc="-50" dirty="0">
                <a:latin typeface="Calibri"/>
                <a:cs typeface="Calibri"/>
              </a:rPr>
              <a:t>experience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150" dirty="0">
                <a:latin typeface="Calibri"/>
                <a:cs typeface="Calibri"/>
              </a:rPr>
              <a:t>To </a:t>
            </a:r>
            <a:r>
              <a:rPr sz="2900" spc="-35" dirty="0">
                <a:latin typeface="Calibri"/>
                <a:cs typeface="Calibri"/>
              </a:rPr>
              <a:t>learn </a:t>
            </a:r>
            <a:r>
              <a:rPr sz="2900" spc="-45" dirty="0">
                <a:latin typeface="Calibri"/>
                <a:cs typeface="Calibri"/>
              </a:rPr>
              <a:t>about oneself </a:t>
            </a:r>
            <a:r>
              <a:rPr sz="2900" spc="5" dirty="0">
                <a:latin typeface="Calibri"/>
                <a:cs typeface="Calibri"/>
              </a:rPr>
              <a:t>– </a:t>
            </a:r>
            <a:r>
              <a:rPr sz="2900" spc="-35" dirty="0">
                <a:latin typeface="Calibri"/>
                <a:cs typeface="Calibri"/>
              </a:rPr>
              <a:t>self</a:t>
            </a:r>
            <a:r>
              <a:rPr sz="2900" spc="-155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reflection</a:t>
            </a:r>
            <a:endParaRPr sz="29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935" algn="l"/>
              </a:tabLst>
            </a:pPr>
            <a:r>
              <a:rPr sz="2900" spc="-45" dirty="0">
                <a:latin typeface="Calibri"/>
                <a:cs typeface="Calibri"/>
              </a:rPr>
              <a:t>Other</a:t>
            </a:r>
            <a:r>
              <a:rPr sz="2900" spc="-70" dirty="0">
                <a:latin typeface="Calibri"/>
                <a:cs typeface="Calibri"/>
              </a:rPr>
              <a:t> </a:t>
            </a:r>
            <a:r>
              <a:rPr sz="2900" spc="-60" dirty="0">
                <a:latin typeface="Calibri"/>
                <a:cs typeface="Calibri"/>
              </a:rPr>
              <a:t>examples?</a:t>
            </a:r>
            <a:endParaRPr sz="29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241935" algn="l"/>
                <a:tab pos="5316220" algn="l"/>
              </a:tabLst>
            </a:pPr>
            <a:r>
              <a:rPr sz="2900" spc="-45" dirty="0">
                <a:latin typeface="Calibri"/>
                <a:cs typeface="Calibri"/>
              </a:rPr>
              <a:t>Are </a:t>
            </a:r>
            <a:r>
              <a:rPr sz="2900" spc="-50" dirty="0">
                <a:latin typeface="Calibri"/>
                <a:cs typeface="Calibri"/>
              </a:rPr>
              <a:t>assessments</a:t>
            </a:r>
            <a:r>
              <a:rPr sz="2900" spc="-65" dirty="0">
                <a:latin typeface="Calibri"/>
                <a:cs typeface="Calibri"/>
              </a:rPr>
              <a:t> always</a:t>
            </a:r>
            <a:r>
              <a:rPr sz="2900" spc="-40" dirty="0">
                <a:latin typeface="Calibri"/>
                <a:cs typeface="Calibri"/>
              </a:rPr>
              <a:t> </a:t>
            </a:r>
            <a:r>
              <a:rPr sz="2900" spc="-55" dirty="0">
                <a:latin typeface="Calibri"/>
                <a:cs typeface="Calibri"/>
              </a:rPr>
              <a:t>accurate?	</a:t>
            </a:r>
            <a:r>
              <a:rPr sz="2900" spc="-45" dirty="0">
                <a:latin typeface="Calibri"/>
                <a:cs typeface="Calibri"/>
              </a:rPr>
              <a:t>Are </a:t>
            </a:r>
            <a:r>
              <a:rPr sz="2900" spc="-40" dirty="0">
                <a:latin typeface="Calibri"/>
                <a:cs typeface="Calibri"/>
              </a:rPr>
              <a:t>they </a:t>
            </a:r>
            <a:r>
              <a:rPr sz="2900" spc="-65" dirty="0">
                <a:latin typeface="Calibri"/>
                <a:cs typeface="Calibri"/>
              </a:rPr>
              <a:t>always</a:t>
            </a:r>
            <a:r>
              <a:rPr sz="2900" spc="-195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fair?</a:t>
            </a:r>
            <a:endParaRPr sz="29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142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700617"/>
            <a:ext cx="6355715" cy="723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50" b="1" spc="-55" dirty="0">
                <a:solidFill>
                  <a:srgbClr val="4472C4"/>
                </a:solidFill>
                <a:latin typeface="Calibri"/>
                <a:cs typeface="Calibri"/>
              </a:rPr>
              <a:t>Basic </a:t>
            </a:r>
            <a:r>
              <a:rPr sz="4550" b="1" spc="-90" dirty="0">
                <a:solidFill>
                  <a:srgbClr val="4472C4"/>
                </a:solidFill>
                <a:latin typeface="Calibri"/>
                <a:cs typeface="Calibri"/>
              </a:rPr>
              <a:t>Types </a:t>
            </a:r>
            <a:r>
              <a:rPr sz="4550" b="1" spc="-40" dirty="0">
                <a:solidFill>
                  <a:srgbClr val="4472C4"/>
                </a:solidFill>
                <a:latin typeface="Calibri"/>
                <a:cs typeface="Calibri"/>
              </a:rPr>
              <a:t>of</a:t>
            </a:r>
            <a:r>
              <a:rPr sz="4550" b="1" spc="-235" dirty="0">
                <a:solidFill>
                  <a:srgbClr val="4472C4"/>
                </a:solidFill>
                <a:latin typeface="Calibri"/>
                <a:cs typeface="Calibri"/>
              </a:rPr>
              <a:t> </a:t>
            </a:r>
            <a:r>
              <a:rPr sz="4550" b="1" spc="-75" dirty="0">
                <a:solidFill>
                  <a:srgbClr val="4472C4"/>
                </a:solidFill>
                <a:latin typeface="Calibri"/>
                <a:cs typeface="Calibri"/>
              </a:rPr>
              <a:t>Assessments</a:t>
            </a:r>
            <a:endParaRPr sz="4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342" y="2131482"/>
            <a:ext cx="6651625" cy="23749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14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55" dirty="0">
                <a:latin typeface="Calibri"/>
                <a:cs typeface="Calibri"/>
              </a:rPr>
              <a:t>Formative </a:t>
            </a:r>
            <a:r>
              <a:rPr sz="2900" spc="5" dirty="0">
                <a:latin typeface="Calibri"/>
                <a:cs typeface="Calibri"/>
              </a:rPr>
              <a:t>- </a:t>
            </a:r>
            <a:r>
              <a:rPr sz="2900" spc="-55" dirty="0">
                <a:latin typeface="Calibri"/>
                <a:cs typeface="Calibri"/>
              </a:rPr>
              <a:t>Where </a:t>
            </a:r>
            <a:r>
              <a:rPr sz="2900" spc="-40" dirty="0">
                <a:latin typeface="Calibri"/>
                <a:cs typeface="Calibri"/>
              </a:rPr>
              <a:t>are </a:t>
            </a:r>
            <a:r>
              <a:rPr sz="2900" spc="-45" dirty="0">
                <a:latin typeface="Calibri"/>
                <a:cs typeface="Calibri"/>
              </a:rPr>
              <a:t>you starting</a:t>
            </a:r>
            <a:r>
              <a:rPr sz="2900" spc="-295" dirty="0">
                <a:latin typeface="Calibri"/>
                <a:cs typeface="Calibri"/>
              </a:rPr>
              <a:t> </a:t>
            </a:r>
            <a:r>
              <a:rPr sz="2900" spc="-50" dirty="0">
                <a:latin typeface="Calibri"/>
                <a:cs typeface="Calibri"/>
              </a:rPr>
              <a:t>from?</a:t>
            </a:r>
            <a:endParaRPr sz="2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25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900" spc="-50" dirty="0">
                <a:latin typeface="Calibri"/>
                <a:cs typeface="Calibri"/>
              </a:rPr>
              <a:t>Periodic </a:t>
            </a:r>
            <a:r>
              <a:rPr sz="2900" spc="-30" dirty="0">
                <a:latin typeface="Calibri"/>
                <a:cs typeface="Calibri"/>
              </a:rPr>
              <a:t>or </a:t>
            </a:r>
            <a:r>
              <a:rPr sz="2900" spc="-50" dirty="0">
                <a:latin typeface="Calibri"/>
                <a:cs typeface="Calibri"/>
              </a:rPr>
              <a:t>Process </a:t>
            </a:r>
            <a:r>
              <a:rPr sz="2900" spc="5" dirty="0">
                <a:latin typeface="Calibri"/>
                <a:cs typeface="Calibri"/>
              </a:rPr>
              <a:t>– </a:t>
            </a:r>
            <a:r>
              <a:rPr sz="2900" spc="-40" dirty="0">
                <a:latin typeface="Calibri"/>
                <a:cs typeface="Calibri"/>
              </a:rPr>
              <a:t>How are </a:t>
            </a:r>
            <a:r>
              <a:rPr sz="2900" spc="-45" dirty="0">
                <a:latin typeface="Calibri"/>
                <a:cs typeface="Calibri"/>
              </a:rPr>
              <a:t>you</a:t>
            </a:r>
            <a:r>
              <a:rPr sz="2900" spc="-330" dirty="0">
                <a:latin typeface="Calibri"/>
                <a:cs typeface="Calibri"/>
              </a:rPr>
              <a:t> </a:t>
            </a:r>
            <a:r>
              <a:rPr sz="2900" spc="-40" dirty="0">
                <a:latin typeface="Calibri"/>
                <a:cs typeface="Calibri"/>
              </a:rPr>
              <a:t>doing?</a:t>
            </a:r>
            <a:endParaRPr sz="2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25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55" dirty="0">
                <a:latin typeface="Calibri"/>
                <a:cs typeface="Calibri"/>
              </a:rPr>
              <a:t>Summative </a:t>
            </a:r>
            <a:r>
              <a:rPr sz="2900" spc="5" dirty="0">
                <a:latin typeface="Calibri"/>
                <a:cs typeface="Calibri"/>
              </a:rPr>
              <a:t>– </a:t>
            </a:r>
            <a:r>
              <a:rPr sz="2900" spc="-60" dirty="0">
                <a:latin typeface="Calibri"/>
                <a:cs typeface="Calibri"/>
              </a:rPr>
              <a:t>Have </a:t>
            </a:r>
            <a:r>
              <a:rPr sz="2900" spc="-45" dirty="0">
                <a:latin typeface="Calibri"/>
                <a:cs typeface="Calibri"/>
              </a:rPr>
              <a:t>you </a:t>
            </a:r>
            <a:r>
              <a:rPr sz="2900" spc="-50" dirty="0">
                <a:latin typeface="Calibri"/>
                <a:cs typeface="Calibri"/>
              </a:rPr>
              <a:t>met your</a:t>
            </a:r>
            <a:r>
              <a:rPr sz="2900" spc="-254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objectives?</a:t>
            </a:r>
            <a:endParaRPr sz="29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495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OBJECTIVE</vt:lpstr>
      <vt:lpstr>How is assessment used?</vt:lpstr>
      <vt:lpstr>What is the purpose?</vt:lpstr>
      <vt:lpstr>Basic Types of Assessments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</dc:title>
  <dc:creator>John Knorr</dc:creator>
  <cp:lastModifiedBy>John Knorr</cp:lastModifiedBy>
  <cp:revision>3</cp:revision>
  <dcterms:created xsi:type="dcterms:W3CDTF">2020-09-03T15:34:29Z</dcterms:created>
  <dcterms:modified xsi:type="dcterms:W3CDTF">2020-09-16T17:11:28Z</dcterms:modified>
</cp:coreProperties>
</file>