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1" r:id="rId3"/>
    <p:sldId id="259" r:id="rId4"/>
    <p:sldId id="262" r:id="rId5"/>
    <p:sldId id="264" r:id="rId6"/>
    <p:sldId id="263" r:id="rId7"/>
    <p:sldId id="276" r:id="rId8"/>
    <p:sldId id="265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ECD55-FA0B-4D54-B0A5-79150D9ED94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CEBB1-BF3E-4320-A41C-80C21B1F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2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CEBB1-BF3E-4320-A41C-80C21B1FA2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8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7729C-2237-4616-96F8-2FF950036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A933B-4B00-4FD9-85A2-4B4EB0BFB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AD6BC-A863-49CB-8786-79F9C997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CD37-4FAB-400F-883E-32AB9700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1181F-1EE0-4CAC-B180-0AC2F4E2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1FE7-F285-4890-A4C5-415EBF00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42544-282E-497E-BF13-A05C1F47C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D56B6-C818-44E9-9530-C7F2F785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C5EBB-64A7-4730-8BB9-22112177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DA053-0E46-42BC-BC77-3D60CAC2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2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968E0-A2F3-4DA2-93CC-715AB9CC1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F9049-7CAA-41F6-8E94-6EFAD475E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E8390-6B93-40ED-BF17-F8ADD7C2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F2582-386F-4684-A9CF-524E709A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7FBF-5D8B-42F2-961E-9A606412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54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70916" y="2641600"/>
            <a:ext cx="565016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4472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62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28362-34E6-495F-8492-2D183AD2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2707-44B4-4112-B834-133841A65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1F181-3343-4BAA-927D-E0EF7CD8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94A0E-169F-4324-B02A-ABAE6B5A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5026A-B5AA-4F6B-A15C-2B52E81D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7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E36D3-0463-4761-B642-D71259982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C91DF-2C98-4D8B-B0B2-48B7DD809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E0954-97BB-44F6-96D9-2A88E4D7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FBC2E-DACE-4E62-B96B-126F4237E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B3C6C-2287-4DBB-B231-48FB9944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6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23B3-9104-4A8F-BA43-FD8AA3DD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E1C83-7227-4129-A766-7A6DF4807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C67CB-13D7-403C-8154-2869F0418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9CDD8-945F-482C-AC9C-1A73F918C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473BF-6755-483D-BB91-D11D7EBF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3CCCA-20B7-49C0-834E-F0973402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0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69365-AF34-4442-9AB2-FCBE622BA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57AD7-BF41-4E71-AE8C-8D3C67E93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BEF71-B9AC-4E2F-B941-327B0B1D9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A8BC8-ED5E-4E9F-828A-584E7D8B9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32ACB-FFEE-491D-A5FC-90D38A871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89141-B086-4AD8-A802-CC1B7D00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9388A-FD0A-4C3D-A832-626FA163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463CB-3F3A-43F1-A32D-EC1A0D4A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7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F8C7B-63BF-4642-AA4F-B3F9060BA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AC82B2-E2F0-4E7E-B208-DFDB9F6B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2A7B5-42B2-495A-B59A-A6DB5794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8FBD6-DD8D-496E-BE9A-5E6925E4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4062D8-F3A9-4734-AD95-B01C20D2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7C495-EE78-462F-9E2B-00A6610B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CF8E7-A93D-45FA-9E28-702C95A5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1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B564-8EF3-461B-8E91-707363F8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5441-364D-4715-B3B0-1B813F75B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FCB8A-4076-45F0-A6B7-41AD0565B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F1833-DF46-452C-9183-97791CC6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C6777-00EC-4FC8-BB0F-14C202F8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5237F-8A42-4527-853A-C5275120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543D-6A69-4CF9-A1F7-28C7B336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8DF7B-ABAA-4DE6-BF3B-5CB5284D9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0F2B5-9A63-486A-8C55-F4A666432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7B7B9-5608-4B59-B810-67C1E83F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A1C5A-059C-4711-A577-8B67617D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ABE59-34BE-4042-9D06-DF01BC2B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296D1-9B42-4F12-9BAF-989D8FC3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D9AB3-5187-4B64-AA48-040D4BCCB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A18AE-FB1A-40D7-B359-BA1BA31AB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3E4A-3182-4DC2-B9FD-C29A4C977D3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13824-B967-4784-B88B-0D1D88070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70E9E-684E-495D-8B0C-2E0E4EEE6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6EA8A-2527-402A-90F9-7439C97C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1RY_72O_LQ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navigatortraining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74575" y="935567"/>
            <a:ext cx="3016871" cy="533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00" b="0" spc="-65" dirty="0">
                <a:solidFill>
                  <a:srgbClr val="FFFFFF"/>
                </a:solidFill>
                <a:latin typeface="Franklin Gothic Heavy"/>
                <a:cs typeface="Franklin Gothic Heavy"/>
              </a:rPr>
              <a:t>O</a:t>
            </a:r>
            <a:r>
              <a:rPr sz="3300" b="0" spc="-55" dirty="0">
                <a:solidFill>
                  <a:srgbClr val="FFFFFF"/>
                </a:solidFill>
                <a:latin typeface="Franklin Gothic Heavy"/>
                <a:cs typeface="Franklin Gothic Heavy"/>
              </a:rPr>
              <a:t>B</a:t>
            </a:r>
            <a:r>
              <a:rPr sz="3300" b="0" spc="-20" dirty="0">
                <a:solidFill>
                  <a:srgbClr val="FFFFFF"/>
                </a:solidFill>
                <a:latin typeface="Franklin Gothic Heavy"/>
                <a:cs typeface="Franklin Gothic Heavy"/>
              </a:rPr>
              <a:t>J</a:t>
            </a:r>
            <a:r>
              <a:rPr sz="3300" b="0" spc="-65" dirty="0">
                <a:solidFill>
                  <a:srgbClr val="FFFFFF"/>
                </a:solidFill>
                <a:latin typeface="Franklin Gothic Heavy"/>
                <a:cs typeface="Franklin Gothic Heavy"/>
              </a:rPr>
              <a:t>E</a:t>
            </a:r>
            <a:r>
              <a:rPr sz="3300" b="0" spc="-55" dirty="0">
                <a:solidFill>
                  <a:srgbClr val="FFFFFF"/>
                </a:solidFill>
                <a:latin typeface="Franklin Gothic Heavy"/>
                <a:cs typeface="Franklin Gothic Heavy"/>
              </a:rPr>
              <a:t>C</a:t>
            </a:r>
            <a:r>
              <a:rPr sz="3300" b="0" spc="-40" dirty="0">
                <a:solidFill>
                  <a:srgbClr val="FFFFFF"/>
                </a:solidFill>
                <a:latin typeface="Franklin Gothic Heavy"/>
                <a:cs typeface="Franklin Gothic Heavy"/>
              </a:rPr>
              <a:t>T</a:t>
            </a:r>
            <a:r>
              <a:rPr sz="3300" b="0" spc="-15" dirty="0">
                <a:solidFill>
                  <a:srgbClr val="FFFFFF"/>
                </a:solidFill>
                <a:latin typeface="Franklin Gothic Heavy"/>
                <a:cs typeface="Franklin Gothic Heavy"/>
              </a:rPr>
              <a:t>I</a:t>
            </a:r>
            <a:r>
              <a:rPr sz="3300" b="0" spc="-60" dirty="0">
                <a:solidFill>
                  <a:srgbClr val="FFFFFF"/>
                </a:solidFill>
                <a:latin typeface="Franklin Gothic Heavy"/>
                <a:cs typeface="Franklin Gothic Heavy"/>
              </a:rPr>
              <a:t>V</a:t>
            </a:r>
            <a:r>
              <a:rPr sz="3300" b="0" spc="-65" dirty="0">
                <a:solidFill>
                  <a:srgbClr val="FFFFFF"/>
                </a:solidFill>
                <a:latin typeface="Franklin Gothic Heavy"/>
                <a:cs typeface="Franklin Gothic Heavy"/>
              </a:rPr>
              <a:t>E</a:t>
            </a:r>
            <a:r>
              <a:rPr sz="3300" b="0" spc="30" dirty="0">
                <a:solidFill>
                  <a:srgbClr val="FFFFFF"/>
                </a:solidFill>
                <a:latin typeface="Franklin Gothic Heavy"/>
                <a:cs typeface="Franklin Gothic Heavy"/>
              </a:rPr>
              <a:t>S</a:t>
            </a:r>
            <a:endParaRPr sz="3300" dirty="0">
              <a:latin typeface="Franklin Gothic Heavy"/>
              <a:cs typeface="Franklin Gothic Heav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3040" y="1627717"/>
            <a:ext cx="3515360" cy="28321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40665" marR="5080" indent="-228600" algn="just">
              <a:lnSpc>
                <a:spcPct val="93500"/>
              </a:lnSpc>
              <a:spcBef>
                <a:spcPts val="290"/>
              </a:spcBef>
              <a:buFont typeface="Arial"/>
              <a:buChar char="•"/>
              <a:tabLst>
                <a:tab pos="241300" algn="l"/>
              </a:tabLst>
            </a:pPr>
            <a:r>
              <a:rPr sz="2050" spc="55" dirty="0">
                <a:solidFill>
                  <a:srgbClr val="FFFFFF"/>
                </a:solidFill>
                <a:latin typeface="Calibri"/>
                <a:cs typeface="Calibri"/>
              </a:rPr>
              <a:t>Develop </a:t>
            </a:r>
            <a:r>
              <a:rPr sz="2050" spc="4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050" spc="50" dirty="0">
                <a:solidFill>
                  <a:srgbClr val="FFFFFF"/>
                </a:solidFill>
                <a:latin typeface="Calibri"/>
                <a:cs typeface="Calibri"/>
              </a:rPr>
              <a:t>understanding </a:t>
            </a:r>
            <a:r>
              <a:rPr sz="2050" spc="40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050" spc="35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2050" spc="55" dirty="0">
                <a:solidFill>
                  <a:srgbClr val="FFFFFF"/>
                </a:solidFill>
                <a:latin typeface="Calibri"/>
                <a:cs typeface="Calibri"/>
              </a:rPr>
              <a:t>communication </a:t>
            </a:r>
            <a:r>
              <a:rPr sz="2050" spc="25" dirty="0">
                <a:solidFill>
                  <a:srgbClr val="FFFFFF"/>
                </a:solidFill>
                <a:latin typeface="Calibri"/>
                <a:cs typeface="Calibri"/>
              </a:rPr>
              <a:t>for  </a:t>
            </a:r>
            <a:r>
              <a:rPr sz="2050" spc="50" dirty="0">
                <a:solidFill>
                  <a:srgbClr val="FFFFFF"/>
                </a:solidFill>
                <a:latin typeface="Calibri"/>
                <a:cs typeface="Calibri"/>
              </a:rPr>
              <a:t>Mentors</a:t>
            </a:r>
            <a:endParaRPr sz="2050" dirty="0">
              <a:latin typeface="Calibri"/>
              <a:cs typeface="Calibri"/>
            </a:endParaRPr>
          </a:p>
          <a:p>
            <a:pPr marL="240665" marR="301625" indent="-228600">
              <a:lnSpc>
                <a:spcPct val="93500"/>
              </a:lnSpc>
              <a:spcBef>
                <a:spcPts val="6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50" spc="55" dirty="0">
                <a:solidFill>
                  <a:srgbClr val="FFFFFF"/>
                </a:solidFill>
                <a:latin typeface="Calibri"/>
                <a:cs typeface="Calibri"/>
              </a:rPr>
              <a:t>Develop </a:t>
            </a:r>
            <a:r>
              <a:rPr sz="2050" spc="50" dirty="0">
                <a:solidFill>
                  <a:srgbClr val="FFFFFF"/>
                </a:solidFill>
                <a:latin typeface="Calibri"/>
                <a:cs typeface="Calibri"/>
              </a:rPr>
              <a:t>guidelines </a:t>
            </a:r>
            <a:r>
              <a:rPr sz="2050" spc="25" dirty="0">
                <a:solidFill>
                  <a:srgbClr val="FFFFFF"/>
                </a:solidFill>
                <a:latin typeface="Calibri"/>
                <a:cs typeface="Calibri"/>
              </a:rPr>
              <a:t>for  </a:t>
            </a:r>
            <a:r>
              <a:rPr sz="2050" spc="55" dirty="0">
                <a:solidFill>
                  <a:srgbClr val="FFFFFF"/>
                </a:solidFill>
                <a:latin typeface="Calibri"/>
                <a:cs typeface="Calibri"/>
              </a:rPr>
              <a:t>speaking </a:t>
            </a:r>
            <a:r>
              <a:rPr sz="2050" spc="5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50" spc="40" dirty="0">
                <a:solidFill>
                  <a:srgbClr val="FFFFFF"/>
                </a:solidFill>
                <a:latin typeface="Calibri"/>
                <a:cs typeface="Calibri"/>
              </a:rPr>
              <a:t>listening </a:t>
            </a:r>
            <a:r>
              <a:rPr sz="2050" spc="2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050" spc="15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2050" spc="50" dirty="0">
                <a:solidFill>
                  <a:srgbClr val="FFFFFF"/>
                </a:solidFill>
                <a:latin typeface="Calibri"/>
                <a:cs typeface="Calibri"/>
              </a:rPr>
              <a:t>mentorship</a:t>
            </a:r>
            <a:r>
              <a:rPr sz="20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50" spc="55" dirty="0">
                <a:solidFill>
                  <a:srgbClr val="FFFFFF"/>
                </a:solidFill>
                <a:latin typeface="Calibri"/>
                <a:cs typeface="Calibri"/>
              </a:rPr>
              <a:t>environment</a:t>
            </a:r>
            <a:endParaRPr sz="2050" dirty="0">
              <a:latin typeface="Calibri"/>
              <a:cs typeface="Calibri"/>
            </a:endParaRPr>
          </a:p>
          <a:p>
            <a:pPr marL="240665" marR="12065" indent="-228600">
              <a:lnSpc>
                <a:spcPct val="93500"/>
              </a:lnSpc>
              <a:spcBef>
                <a:spcPts val="6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50" spc="45" dirty="0">
                <a:solidFill>
                  <a:srgbClr val="FFFFFF"/>
                </a:solidFill>
                <a:latin typeface="Calibri"/>
                <a:cs typeface="Calibri"/>
              </a:rPr>
              <a:t>Distinguish the </a:t>
            </a:r>
            <a:r>
              <a:rPr sz="2050" spc="60" dirty="0">
                <a:solidFill>
                  <a:srgbClr val="FFFFFF"/>
                </a:solidFill>
                <a:latin typeface="Calibri"/>
                <a:cs typeface="Calibri"/>
              </a:rPr>
              <a:t>components  </a:t>
            </a:r>
            <a:r>
              <a:rPr sz="2050" spc="5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50" spc="4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50" spc="55" dirty="0">
                <a:solidFill>
                  <a:srgbClr val="FFFFFF"/>
                </a:solidFill>
                <a:latin typeface="Calibri"/>
                <a:cs typeface="Calibri"/>
              </a:rPr>
              <a:t>impact </a:t>
            </a:r>
            <a:r>
              <a:rPr sz="2050" spc="4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50" spc="50" dirty="0">
                <a:solidFill>
                  <a:srgbClr val="FFFFFF"/>
                </a:solidFill>
                <a:latin typeface="Calibri"/>
                <a:cs typeface="Calibri"/>
              </a:rPr>
              <a:t>verbal and  </a:t>
            </a:r>
            <a:r>
              <a:rPr sz="2050" spc="55" dirty="0">
                <a:solidFill>
                  <a:srgbClr val="FFFFFF"/>
                </a:solidFill>
                <a:latin typeface="Calibri"/>
                <a:cs typeface="Calibri"/>
              </a:rPr>
              <a:t>non-verbal</a:t>
            </a:r>
            <a:r>
              <a:rPr sz="205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50" spc="55" dirty="0">
                <a:solidFill>
                  <a:srgbClr val="FFFFFF"/>
                </a:solidFill>
                <a:latin typeface="Calibri"/>
                <a:cs typeface="Calibri"/>
              </a:rPr>
              <a:t>communication</a:t>
            </a:r>
            <a:endParaRPr sz="20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132" y="3235325"/>
            <a:ext cx="3601085" cy="1781175"/>
          </a:xfrm>
          <a:prstGeom prst="rect">
            <a:avLst/>
          </a:prstGeom>
        </p:spPr>
        <p:txBody>
          <a:bodyPr vert="horz" wrap="square" lIns="0" tIns="314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75"/>
              </a:spcBef>
            </a:pPr>
            <a:r>
              <a:rPr lang="en-US" sz="6250" b="1" spc="-20" dirty="0" smtClean="0">
                <a:solidFill>
                  <a:srgbClr val="FFFFFF"/>
                </a:solidFill>
                <a:latin typeface="Calibri"/>
                <a:cs typeface="Calibri"/>
              </a:rPr>
              <a:t>Module </a:t>
            </a:r>
            <a:r>
              <a:rPr sz="6250" b="1" spc="-35" dirty="0" smtClean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6250" b="1" spc="-3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62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500" b="1" spc="-50" dirty="0">
                <a:solidFill>
                  <a:srgbClr val="FFFFFF"/>
                </a:solidFill>
                <a:latin typeface="Calibri"/>
                <a:cs typeface="Calibri"/>
              </a:rPr>
              <a:t>Elements </a:t>
            </a:r>
            <a:r>
              <a:rPr sz="2500" b="1" spc="-3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5" dirty="0">
                <a:solidFill>
                  <a:srgbClr val="FFFFFF"/>
                </a:solidFill>
                <a:latin typeface="Calibri"/>
                <a:cs typeface="Calibri"/>
              </a:rPr>
              <a:t>Communication</a:t>
            </a:r>
            <a:endParaRPr sz="2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03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6939" y="700617"/>
            <a:ext cx="10290810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50" b="1" spc="-75" dirty="0">
                <a:solidFill>
                  <a:srgbClr val="4472C4"/>
                </a:solidFill>
                <a:latin typeface="Calibri"/>
                <a:cs typeface="Calibri"/>
              </a:rPr>
              <a:t>Non-verbal </a:t>
            </a:r>
            <a:r>
              <a:rPr sz="4550" b="1" spc="-80" dirty="0">
                <a:solidFill>
                  <a:srgbClr val="4472C4"/>
                </a:solidFill>
                <a:latin typeface="Calibri"/>
                <a:cs typeface="Calibri"/>
              </a:rPr>
              <a:t>Communication </a:t>
            </a:r>
            <a:r>
              <a:rPr sz="4550" b="1" spc="-65" dirty="0">
                <a:solidFill>
                  <a:srgbClr val="4472C4"/>
                </a:solidFill>
                <a:latin typeface="Calibri"/>
                <a:cs typeface="Calibri"/>
              </a:rPr>
              <a:t>/Body</a:t>
            </a:r>
            <a:r>
              <a:rPr sz="4550" b="1" spc="-215" dirty="0">
                <a:solidFill>
                  <a:srgbClr val="4472C4"/>
                </a:solidFill>
                <a:latin typeface="Calibri"/>
                <a:cs typeface="Calibri"/>
              </a:rPr>
              <a:t> </a:t>
            </a:r>
            <a:r>
              <a:rPr sz="4550" b="1" spc="-70" dirty="0">
                <a:solidFill>
                  <a:srgbClr val="4472C4"/>
                </a:solidFill>
                <a:latin typeface="Calibri"/>
                <a:cs typeface="Calibri"/>
              </a:rPr>
              <a:t>Language</a:t>
            </a:r>
            <a:endParaRPr sz="4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522" y="2630803"/>
            <a:ext cx="10313035" cy="194373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 marR="5080">
              <a:lnSpc>
                <a:spcPct val="87900"/>
              </a:lnSpc>
              <a:spcBef>
                <a:spcPts val="790"/>
              </a:spcBef>
            </a:pPr>
            <a:r>
              <a:rPr sz="4550" spc="-60" dirty="0">
                <a:latin typeface="Calibri"/>
                <a:cs typeface="Calibri"/>
              </a:rPr>
              <a:t>Body </a:t>
            </a:r>
            <a:r>
              <a:rPr sz="4550" spc="-65" dirty="0">
                <a:latin typeface="Calibri"/>
                <a:cs typeface="Calibri"/>
              </a:rPr>
              <a:t>language </a:t>
            </a:r>
            <a:r>
              <a:rPr sz="4550" spc="-10" dirty="0">
                <a:latin typeface="Calibri"/>
                <a:cs typeface="Calibri"/>
              </a:rPr>
              <a:t>is </a:t>
            </a:r>
            <a:r>
              <a:rPr sz="4550" spc="-40" dirty="0">
                <a:latin typeface="Calibri"/>
                <a:cs typeface="Calibri"/>
              </a:rPr>
              <a:t>the </a:t>
            </a:r>
            <a:r>
              <a:rPr sz="4550" spc="-70" dirty="0">
                <a:latin typeface="Calibri"/>
                <a:cs typeface="Calibri"/>
              </a:rPr>
              <a:t>process </a:t>
            </a:r>
            <a:r>
              <a:rPr sz="4550" spc="-35" dirty="0">
                <a:latin typeface="Calibri"/>
                <a:cs typeface="Calibri"/>
              </a:rPr>
              <a:t>of  </a:t>
            </a:r>
            <a:r>
              <a:rPr sz="4550" spc="-80" dirty="0">
                <a:latin typeface="Calibri"/>
                <a:cs typeface="Calibri"/>
              </a:rPr>
              <a:t>communicating </a:t>
            </a:r>
            <a:r>
              <a:rPr sz="4550" spc="-70" dirty="0">
                <a:latin typeface="Calibri"/>
                <a:cs typeface="Calibri"/>
              </a:rPr>
              <a:t>nonverbally through </a:t>
            </a:r>
            <a:r>
              <a:rPr sz="4550" spc="-80" dirty="0">
                <a:latin typeface="Calibri"/>
                <a:cs typeface="Calibri"/>
              </a:rPr>
              <a:t>gestures  </a:t>
            </a:r>
            <a:r>
              <a:rPr sz="4550" spc="-45" dirty="0">
                <a:latin typeface="Calibri"/>
                <a:cs typeface="Calibri"/>
              </a:rPr>
              <a:t>and</a:t>
            </a:r>
            <a:r>
              <a:rPr sz="4550" spc="-130" dirty="0">
                <a:latin typeface="Calibri"/>
                <a:cs typeface="Calibri"/>
              </a:rPr>
              <a:t> </a:t>
            </a:r>
            <a:r>
              <a:rPr sz="4550" spc="-90" dirty="0">
                <a:latin typeface="Calibri"/>
                <a:cs typeface="Calibri"/>
              </a:rPr>
              <a:t>movements</a:t>
            </a:r>
            <a:endParaRPr sz="455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939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4266" y="880874"/>
            <a:ext cx="10750854" cy="719621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 marR="5080">
              <a:lnSpc>
                <a:spcPts val="4600"/>
              </a:lnSpc>
              <a:spcBef>
                <a:spcPts val="1000"/>
              </a:spcBef>
              <a:tabLst>
                <a:tab pos="7004684" algn="l"/>
              </a:tabLst>
            </a:pPr>
            <a:r>
              <a:rPr spc="-80" dirty="0"/>
              <a:t>S</a:t>
            </a:r>
            <a:r>
              <a:rPr spc="-110" dirty="0"/>
              <a:t>e</a:t>
            </a:r>
            <a:r>
              <a:rPr spc="10" dirty="0"/>
              <a:t>t</a:t>
            </a:r>
            <a:r>
              <a:rPr spc="-95" dirty="0"/>
              <a:t> </a:t>
            </a:r>
            <a:r>
              <a:rPr spc="-85" dirty="0"/>
              <a:t>u</a:t>
            </a:r>
            <a:r>
              <a:rPr spc="15" dirty="0"/>
              <a:t>p</a:t>
            </a:r>
            <a:r>
              <a:rPr spc="-125" dirty="0"/>
              <a:t> </a:t>
            </a:r>
            <a:r>
              <a:rPr spc="-55" dirty="0"/>
              <a:t>t</a:t>
            </a:r>
            <a:r>
              <a:rPr spc="-85" dirty="0"/>
              <a:t>h</a:t>
            </a:r>
            <a:r>
              <a:rPr spc="15" dirty="0"/>
              <a:t>e</a:t>
            </a:r>
            <a:r>
              <a:rPr spc="-125" dirty="0"/>
              <a:t> </a:t>
            </a:r>
            <a:r>
              <a:rPr spc="-45" dirty="0"/>
              <a:t>i</a:t>
            </a:r>
            <a:r>
              <a:rPr spc="-85" dirty="0"/>
              <a:t>d</a:t>
            </a:r>
            <a:r>
              <a:rPr spc="-80" dirty="0"/>
              <a:t>ea</a:t>
            </a:r>
            <a:r>
              <a:rPr spc="5" dirty="0"/>
              <a:t>l</a:t>
            </a:r>
            <a:r>
              <a:rPr spc="-80" dirty="0"/>
              <a:t> e</a:t>
            </a:r>
            <a:r>
              <a:rPr spc="-150" dirty="0"/>
              <a:t>n</a:t>
            </a:r>
            <a:r>
              <a:rPr spc="-65" dirty="0"/>
              <a:t>v</a:t>
            </a:r>
            <a:r>
              <a:rPr spc="-45" dirty="0"/>
              <a:t>i</a:t>
            </a:r>
            <a:r>
              <a:rPr spc="-114" dirty="0"/>
              <a:t>r</a:t>
            </a:r>
            <a:r>
              <a:rPr spc="-90" dirty="0"/>
              <a:t>o</a:t>
            </a:r>
            <a:r>
              <a:rPr spc="-85" dirty="0"/>
              <a:t>n</a:t>
            </a:r>
            <a:r>
              <a:rPr spc="-130" dirty="0"/>
              <a:t>m</a:t>
            </a:r>
            <a:r>
              <a:rPr spc="-80" dirty="0"/>
              <a:t>e</a:t>
            </a:r>
            <a:r>
              <a:rPr spc="-130" dirty="0"/>
              <a:t>n</a:t>
            </a:r>
            <a:r>
              <a:rPr spc="10" dirty="0"/>
              <a:t>t</a:t>
            </a:r>
            <a:r>
              <a:rPr lang="en-US" spc="10" dirty="0"/>
              <a:t> </a:t>
            </a:r>
            <a:r>
              <a:rPr spc="-125" dirty="0"/>
              <a:t>f</a:t>
            </a:r>
            <a:r>
              <a:rPr spc="-90" dirty="0"/>
              <a:t>o</a:t>
            </a:r>
            <a:r>
              <a:rPr spc="5" dirty="0"/>
              <a:t>r </a:t>
            </a:r>
            <a:r>
              <a:rPr spc="-80" dirty="0"/>
              <a:t>communication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47942" y="2065867"/>
            <a:ext cx="9897578" cy="3273973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240665" marR="697230" indent="-228600">
              <a:lnSpc>
                <a:spcPts val="3300"/>
              </a:lnSpc>
              <a:spcBef>
                <a:spcPts val="790"/>
              </a:spcBef>
              <a:buFont typeface="Arial"/>
              <a:buChar char="•"/>
              <a:tabLst>
                <a:tab pos="241300" algn="l"/>
              </a:tabLst>
            </a:pPr>
            <a:r>
              <a:rPr sz="3300" spc="-10" dirty="0">
                <a:latin typeface="Calibri"/>
                <a:cs typeface="Calibri"/>
              </a:rPr>
              <a:t>If </a:t>
            </a:r>
            <a:r>
              <a:rPr sz="3300" spc="-40" dirty="0">
                <a:latin typeface="Calibri"/>
                <a:cs typeface="Calibri"/>
              </a:rPr>
              <a:t>possible, </a:t>
            </a:r>
            <a:r>
              <a:rPr sz="3300" spc="-50" dirty="0">
                <a:latin typeface="Calibri"/>
                <a:cs typeface="Calibri"/>
              </a:rPr>
              <a:t>ensure </a:t>
            </a:r>
            <a:r>
              <a:rPr sz="3300" spc="-20" dirty="0">
                <a:latin typeface="Calibri"/>
                <a:cs typeface="Calibri"/>
              </a:rPr>
              <a:t>an </a:t>
            </a:r>
            <a:r>
              <a:rPr sz="3300" spc="-60" dirty="0">
                <a:latin typeface="Calibri"/>
                <a:cs typeface="Calibri"/>
              </a:rPr>
              <a:t>environment </a:t>
            </a:r>
            <a:r>
              <a:rPr sz="3300" spc="-30" dirty="0">
                <a:latin typeface="Calibri"/>
                <a:cs typeface="Calibri"/>
              </a:rPr>
              <a:t>with</a:t>
            </a:r>
            <a:r>
              <a:rPr sz="3300" spc="-280" dirty="0">
                <a:latin typeface="Calibri"/>
                <a:cs typeface="Calibri"/>
              </a:rPr>
              <a:t> </a:t>
            </a:r>
            <a:r>
              <a:rPr sz="3300" spc="-45" dirty="0">
                <a:latin typeface="Calibri"/>
                <a:cs typeface="Calibri"/>
              </a:rPr>
              <a:t>minimal  distractions when </a:t>
            </a:r>
            <a:r>
              <a:rPr sz="3300" spc="-40" dirty="0">
                <a:latin typeface="Calibri"/>
                <a:cs typeface="Calibri"/>
              </a:rPr>
              <a:t>speaking </a:t>
            </a:r>
            <a:r>
              <a:rPr sz="3300" spc="-30" dirty="0">
                <a:latin typeface="Calibri"/>
                <a:cs typeface="Calibri"/>
              </a:rPr>
              <a:t>with</a:t>
            </a:r>
            <a:r>
              <a:rPr sz="3300" spc="-215" dirty="0">
                <a:latin typeface="Calibri"/>
                <a:cs typeface="Calibri"/>
              </a:rPr>
              <a:t> </a:t>
            </a:r>
            <a:r>
              <a:rPr sz="3300" spc="-50" dirty="0">
                <a:latin typeface="Calibri"/>
                <a:cs typeface="Calibri"/>
              </a:rPr>
              <a:t>someone</a:t>
            </a:r>
            <a:endParaRPr sz="33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sz="3300" spc="-55" dirty="0">
                <a:latin typeface="Calibri"/>
                <a:cs typeface="Calibri"/>
              </a:rPr>
              <a:t>Present yourself </a:t>
            </a:r>
            <a:r>
              <a:rPr sz="3300" spc="-5" dirty="0">
                <a:latin typeface="Calibri"/>
                <a:cs typeface="Calibri"/>
              </a:rPr>
              <a:t>in </a:t>
            </a:r>
            <a:r>
              <a:rPr sz="3300" spc="15" dirty="0">
                <a:latin typeface="Calibri"/>
                <a:cs typeface="Calibri"/>
              </a:rPr>
              <a:t>a </a:t>
            </a:r>
            <a:r>
              <a:rPr sz="3300" spc="-55" dirty="0">
                <a:latin typeface="Calibri"/>
                <a:cs typeface="Calibri"/>
              </a:rPr>
              <a:t>professional </a:t>
            </a:r>
            <a:r>
              <a:rPr sz="3300" spc="-45" dirty="0">
                <a:latin typeface="Calibri"/>
                <a:cs typeface="Calibri"/>
              </a:rPr>
              <a:t>manner </a:t>
            </a:r>
            <a:r>
              <a:rPr sz="3300" spc="-25" dirty="0">
                <a:latin typeface="Calibri"/>
                <a:cs typeface="Calibri"/>
              </a:rPr>
              <a:t>(i.e.</a:t>
            </a:r>
            <a:r>
              <a:rPr sz="3300" spc="-225" dirty="0">
                <a:latin typeface="Calibri"/>
                <a:cs typeface="Calibri"/>
              </a:rPr>
              <a:t> </a:t>
            </a:r>
            <a:r>
              <a:rPr sz="3300" spc="-60" dirty="0">
                <a:latin typeface="Calibri"/>
                <a:cs typeface="Calibri"/>
              </a:rPr>
              <a:t>attire</a:t>
            </a:r>
            <a:r>
              <a:rPr lang="en-US" sz="3300" spc="-60" dirty="0">
                <a:latin typeface="Calibri"/>
                <a:cs typeface="Calibri"/>
              </a:rPr>
              <a:t>…</a:t>
            </a:r>
            <a:r>
              <a:rPr sz="3300" spc="-60" dirty="0">
                <a:latin typeface="Calibri"/>
                <a:cs typeface="Calibri"/>
              </a:rPr>
              <a:t>)</a:t>
            </a:r>
            <a:endParaRPr sz="33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sz="3300" spc="-60" dirty="0">
                <a:latin typeface="Calibri"/>
                <a:cs typeface="Calibri"/>
              </a:rPr>
              <a:t>Offer </a:t>
            </a:r>
            <a:r>
              <a:rPr sz="3300" spc="-25" dirty="0">
                <a:latin typeface="Calibri"/>
                <a:cs typeface="Calibri"/>
              </a:rPr>
              <a:t>the </a:t>
            </a:r>
            <a:r>
              <a:rPr sz="3300" spc="-50" dirty="0">
                <a:latin typeface="Calibri"/>
                <a:cs typeface="Calibri"/>
              </a:rPr>
              <a:t>person </a:t>
            </a:r>
            <a:r>
              <a:rPr sz="3300" spc="15" dirty="0">
                <a:latin typeface="Calibri"/>
                <a:cs typeface="Calibri"/>
              </a:rPr>
              <a:t>a </a:t>
            </a:r>
            <a:r>
              <a:rPr sz="3300" spc="-45" dirty="0">
                <a:latin typeface="Calibri"/>
                <a:cs typeface="Calibri"/>
              </a:rPr>
              <a:t>warm</a:t>
            </a:r>
            <a:r>
              <a:rPr sz="3300" spc="-345" dirty="0">
                <a:latin typeface="Calibri"/>
                <a:cs typeface="Calibri"/>
              </a:rPr>
              <a:t> </a:t>
            </a:r>
            <a:r>
              <a:rPr sz="3300" spc="-45" dirty="0">
                <a:latin typeface="Calibri"/>
                <a:cs typeface="Calibri"/>
              </a:rPr>
              <a:t>greeting</a:t>
            </a:r>
            <a:endParaRPr sz="33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sz="3300" spc="-20" dirty="0">
                <a:latin typeface="Calibri"/>
                <a:cs typeface="Calibri"/>
              </a:rPr>
              <a:t>Sit </a:t>
            </a:r>
            <a:r>
              <a:rPr sz="3300" spc="-45" dirty="0">
                <a:latin typeface="Calibri"/>
                <a:cs typeface="Calibri"/>
              </a:rPr>
              <a:t>down </a:t>
            </a:r>
            <a:r>
              <a:rPr sz="3300" spc="-40" dirty="0">
                <a:latin typeface="Calibri"/>
                <a:cs typeface="Calibri"/>
              </a:rPr>
              <a:t>when speaking </a:t>
            </a:r>
            <a:r>
              <a:rPr sz="3300" spc="-25" dirty="0">
                <a:latin typeface="Calibri"/>
                <a:cs typeface="Calibri"/>
              </a:rPr>
              <a:t>to</a:t>
            </a:r>
            <a:r>
              <a:rPr sz="3300" spc="-275" dirty="0">
                <a:latin typeface="Calibri"/>
                <a:cs typeface="Calibri"/>
              </a:rPr>
              <a:t> </a:t>
            </a:r>
            <a:r>
              <a:rPr sz="3300" spc="-45" dirty="0">
                <a:latin typeface="Calibri"/>
                <a:cs typeface="Calibri"/>
              </a:rPr>
              <a:t>someone</a:t>
            </a:r>
            <a:endParaRPr sz="33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241300" algn="l"/>
              </a:tabLst>
            </a:pPr>
            <a:r>
              <a:rPr sz="3300" spc="-55" dirty="0">
                <a:latin typeface="Calibri"/>
                <a:cs typeface="Calibri"/>
              </a:rPr>
              <a:t>Match </a:t>
            </a:r>
            <a:r>
              <a:rPr sz="3300" spc="-25" dirty="0">
                <a:latin typeface="Calibri"/>
                <a:cs typeface="Calibri"/>
              </a:rPr>
              <a:t>the </a:t>
            </a:r>
            <a:r>
              <a:rPr sz="3300" spc="-50" dirty="0">
                <a:latin typeface="Calibri"/>
                <a:cs typeface="Calibri"/>
              </a:rPr>
              <a:t>persons eye </a:t>
            </a:r>
            <a:r>
              <a:rPr sz="3300" spc="-45" dirty="0">
                <a:latin typeface="Calibri"/>
                <a:cs typeface="Calibri"/>
              </a:rPr>
              <a:t>level when</a:t>
            </a:r>
            <a:r>
              <a:rPr sz="3300" spc="-275" dirty="0">
                <a:latin typeface="Calibri"/>
                <a:cs typeface="Calibri"/>
              </a:rPr>
              <a:t> </a:t>
            </a:r>
            <a:r>
              <a:rPr sz="3300" spc="-40" dirty="0">
                <a:latin typeface="Calibri"/>
                <a:cs typeface="Calibri"/>
              </a:rPr>
              <a:t>speaking</a:t>
            </a:r>
            <a:endParaRPr sz="33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994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5690" y="1028194"/>
            <a:ext cx="11300267" cy="719621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 marR="5080">
              <a:lnSpc>
                <a:spcPts val="4600"/>
              </a:lnSpc>
              <a:spcBef>
                <a:spcPts val="1000"/>
              </a:spcBef>
              <a:tabLst>
                <a:tab pos="7004684" algn="l"/>
              </a:tabLst>
            </a:pPr>
            <a:r>
              <a:rPr spc="-80" dirty="0"/>
              <a:t>S</a:t>
            </a:r>
            <a:r>
              <a:rPr spc="-110" dirty="0"/>
              <a:t>e</a:t>
            </a:r>
            <a:r>
              <a:rPr spc="10" dirty="0"/>
              <a:t>t</a:t>
            </a:r>
            <a:r>
              <a:rPr spc="-95" dirty="0"/>
              <a:t> </a:t>
            </a:r>
            <a:r>
              <a:rPr spc="-85" dirty="0"/>
              <a:t>u</a:t>
            </a:r>
            <a:r>
              <a:rPr spc="15" dirty="0"/>
              <a:t>p</a:t>
            </a:r>
            <a:r>
              <a:rPr spc="-125" dirty="0"/>
              <a:t> </a:t>
            </a:r>
            <a:r>
              <a:rPr spc="-55" dirty="0"/>
              <a:t>t</a:t>
            </a:r>
            <a:r>
              <a:rPr spc="-85" dirty="0"/>
              <a:t>h</a:t>
            </a:r>
            <a:r>
              <a:rPr spc="15" dirty="0"/>
              <a:t>e</a:t>
            </a:r>
            <a:r>
              <a:rPr spc="-125" dirty="0"/>
              <a:t> </a:t>
            </a:r>
            <a:r>
              <a:rPr spc="-45" dirty="0"/>
              <a:t>i</a:t>
            </a:r>
            <a:r>
              <a:rPr spc="-85" dirty="0"/>
              <a:t>d</a:t>
            </a:r>
            <a:r>
              <a:rPr spc="-80" dirty="0"/>
              <a:t>ea</a:t>
            </a:r>
            <a:r>
              <a:rPr spc="5" dirty="0"/>
              <a:t>l</a:t>
            </a:r>
            <a:r>
              <a:rPr spc="-80" dirty="0"/>
              <a:t> e</a:t>
            </a:r>
            <a:r>
              <a:rPr spc="-150" dirty="0"/>
              <a:t>n</a:t>
            </a:r>
            <a:r>
              <a:rPr spc="-65" dirty="0"/>
              <a:t>v</a:t>
            </a:r>
            <a:r>
              <a:rPr spc="-45" dirty="0"/>
              <a:t>i</a:t>
            </a:r>
            <a:r>
              <a:rPr spc="-114" dirty="0"/>
              <a:t>r</a:t>
            </a:r>
            <a:r>
              <a:rPr spc="-90" dirty="0"/>
              <a:t>o</a:t>
            </a:r>
            <a:r>
              <a:rPr spc="-85" dirty="0"/>
              <a:t>n</a:t>
            </a:r>
            <a:r>
              <a:rPr spc="-130" dirty="0"/>
              <a:t>m</a:t>
            </a:r>
            <a:r>
              <a:rPr spc="-80" dirty="0"/>
              <a:t>e</a:t>
            </a:r>
            <a:r>
              <a:rPr spc="-130" dirty="0"/>
              <a:t>n</a:t>
            </a:r>
            <a:r>
              <a:rPr spc="10" dirty="0"/>
              <a:t>t</a:t>
            </a:r>
            <a:r>
              <a:rPr lang="en-US" spc="10" dirty="0"/>
              <a:t> </a:t>
            </a:r>
            <a:r>
              <a:rPr spc="-125" dirty="0"/>
              <a:t>f</a:t>
            </a:r>
            <a:r>
              <a:rPr spc="-90" dirty="0"/>
              <a:t>o</a:t>
            </a:r>
            <a:r>
              <a:rPr spc="5" dirty="0"/>
              <a:t>r </a:t>
            </a:r>
            <a:r>
              <a:rPr spc="-80" dirty="0"/>
              <a:t>communication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2480" y="2321982"/>
            <a:ext cx="11521440" cy="22204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469265" indent="-457200">
              <a:lnSpc>
                <a:spcPts val="3390"/>
              </a:lnSpc>
              <a:spcBef>
                <a:spcPts val="114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900" spc="-50" dirty="0">
                <a:latin typeface="Calibri"/>
                <a:cs typeface="Calibri"/>
              </a:rPr>
              <a:t>Maintain </a:t>
            </a:r>
            <a:r>
              <a:rPr sz="2900" spc="5" dirty="0">
                <a:latin typeface="Calibri"/>
                <a:cs typeface="Calibri"/>
              </a:rPr>
              <a:t>a </a:t>
            </a:r>
            <a:r>
              <a:rPr sz="2900" spc="-50" dirty="0">
                <a:latin typeface="Calibri"/>
                <a:cs typeface="Calibri"/>
              </a:rPr>
              <a:t>posture </a:t>
            </a:r>
            <a:r>
              <a:rPr sz="2900" spc="-40" dirty="0">
                <a:latin typeface="Calibri"/>
                <a:cs typeface="Calibri"/>
              </a:rPr>
              <a:t>that </a:t>
            </a:r>
            <a:r>
              <a:rPr sz="2900" spc="-15" dirty="0">
                <a:latin typeface="Calibri"/>
                <a:cs typeface="Calibri"/>
              </a:rPr>
              <a:t>is </a:t>
            </a:r>
            <a:r>
              <a:rPr sz="2900" spc="-60" dirty="0">
                <a:latin typeface="Calibri"/>
                <a:cs typeface="Calibri"/>
              </a:rPr>
              <a:t>relaxed, </a:t>
            </a:r>
            <a:r>
              <a:rPr sz="2900" spc="-35" dirty="0">
                <a:latin typeface="Calibri"/>
                <a:cs typeface="Calibri"/>
              </a:rPr>
              <a:t>but</a:t>
            </a:r>
            <a:r>
              <a:rPr sz="2900" spc="-265" dirty="0">
                <a:latin typeface="Calibri"/>
                <a:cs typeface="Calibri"/>
              </a:rPr>
              <a:t> </a:t>
            </a:r>
            <a:r>
              <a:rPr sz="2900" spc="-55" dirty="0">
                <a:latin typeface="Calibri"/>
                <a:cs typeface="Calibri"/>
              </a:rPr>
              <a:t>attentive</a:t>
            </a:r>
            <a:endParaRPr sz="2900" dirty="0">
              <a:latin typeface="Calibri"/>
              <a:cs typeface="Calibri"/>
            </a:endParaRPr>
          </a:p>
          <a:p>
            <a:pPr marL="469265" indent="-457200">
              <a:lnSpc>
                <a:spcPts val="339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900" spc="-50" dirty="0">
                <a:latin typeface="Calibri"/>
                <a:cs typeface="Calibri"/>
              </a:rPr>
              <a:t>When seated, </a:t>
            </a:r>
            <a:r>
              <a:rPr sz="2900" spc="-35" dirty="0">
                <a:latin typeface="Calibri"/>
                <a:cs typeface="Calibri"/>
              </a:rPr>
              <a:t>lean </a:t>
            </a:r>
            <a:r>
              <a:rPr sz="2900" spc="-40" dirty="0">
                <a:latin typeface="Calibri"/>
                <a:cs typeface="Calibri"/>
              </a:rPr>
              <a:t>slightly </a:t>
            </a:r>
            <a:r>
              <a:rPr sz="2900" spc="-60" dirty="0">
                <a:latin typeface="Calibri"/>
                <a:cs typeface="Calibri"/>
              </a:rPr>
              <a:t>forward </a:t>
            </a:r>
            <a:r>
              <a:rPr sz="2900" spc="-35" dirty="0">
                <a:latin typeface="Calibri"/>
                <a:cs typeface="Calibri"/>
              </a:rPr>
              <a:t>and </a:t>
            </a:r>
            <a:r>
              <a:rPr sz="2900" spc="-25" dirty="0">
                <a:latin typeface="Calibri"/>
                <a:cs typeface="Calibri"/>
              </a:rPr>
              <a:t>be </a:t>
            </a:r>
            <a:r>
              <a:rPr sz="2900" spc="-35" dirty="0">
                <a:latin typeface="Calibri"/>
                <a:cs typeface="Calibri"/>
              </a:rPr>
              <a:t>still, but</a:t>
            </a:r>
            <a:r>
              <a:rPr sz="2900" spc="-290" dirty="0">
                <a:latin typeface="Calibri"/>
                <a:cs typeface="Calibri"/>
              </a:rPr>
              <a:t> </a:t>
            </a:r>
            <a:r>
              <a:rPr sz="2900" spc="-35" dirty="0">
                <a:latin typeface="Calibri"/>
                <a:cs typeface="Calibri"/>
              </a:rPr>
              <a:t>not</a:t>
            </a:r>
            <a:r>
              <a:rPr lang="en-US" sz="2900" spc="-3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motionless</a:t>
            </a:r>
            <a:endParaRPr sz="2900" dirty="0">
              <a:latin typeface="Calibri"/>
              <a:cs typeface="Calibri"/>
            </a:endParaRPr>
          </a:p>
          <a:p>
            <a:pPr marL="469265" marR="49530" indent="-457200">
              <a:lnSpc>
                <a:spcPts val="3300"/>
              </a:lnSpc>
              <a:spcBef>
                <a:spcPts val="5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900" spc="-60" dirty="0">
                <a:latin typeface="Calibri"/>
                <a:cs typeface="Calibri"/>
              </a:rPr>
              <a:t>Encourage </a:t>
            </a:r>
            <a:r>
              <a:rPr sz="2900" spc="-30" dirty="0">
                <a:latin typeface="Calibri"/>
                <a:cs typeface="Calibri"/>
              </a:rPr>
              <a:t>the </a:t>
            </a:r>
            <a:r>
              <a:rPr sz="2900" spc="-50" dirty="0">
                <a:latin typeface="Calibri"/>
                <a:cs typeface="Calibri"/>
              </a:rPr>
              <a:t>person, </a:t>
            </a:r>
            <a:r>
              <a:rPr sz="2900" spc="-45" dirty="0">
                <a:latin typeface="Calibri"/>
                <a:cs typeface="Calibri"/>
              </a:rPr>
              <a:t>when </a:t>
            </a:r>
            <a:r>
              <a:rPr sz="2900" spc="-65" dirty="0">
                <a:latin typeface="Calibri"/>
                <a:cs typeface="Calibri"/>
              </a:rPr>
              <a:t>necessary, </a:t>
            </a:r>
            <a:r>
              <a:rPr sz="2900" spc="-35" dirty="0">
                <a:latin typeface="Calibri"/>
                <a:cs typeface="Calibri"/>
              </a:rPr>
              <a:t>with </a:t>
            </a:r>
            <a:r>
              <a:rPr sz="2900" spc="-50" dirty="0">
                <a:latin typeface="Calibri"/>
                <a:cs typeface="Calibri"/>
              </a:rPr>
              <a:t>affirmative </a:t>
            </a:r>
            <a:r>
              <a:rPr sz="2900" spc="-40" dirty="0">
                <a:latin typeface="Calibri"/>
                <a:cs typeface="Calibri"/>
              </a:rPr>
              <a:t>head nods </a:t>
            </a:r>
            <a:r>
              <a:rPr sz="2900" spc="-25" dirty="0">
                <a:latin typeface="Calibri"/>
                <a:cs typeface="Calibri"/>
              </a:rPr>
              <a:t>as </a:t>
            </a:r>
            <a:r>
              <a:rPr sz="2900" spc="-45" dirty="0">
                <a:latin typeface="Calibri"/>
                <a:cs typeface="Calibri"/>
              </a:rPr>
              <a:t>opposed </a:t>
            </a:r>
            <a:r>
              <a:rPr sz="2900" spc="-30" dirty="0">
                <a:latin typeface="Calibri"/>
                <a:cs typeface="Calibri"/>
              </a:rPr>
              <a:t>to </a:t>
            </a:r>
            <a:r>
              <a:rPr sz="2900" spc="-45" dirty="0">
                <a:latin typeface="Calibri"/>
                <a:cs typeface="Calibri"/>
              </a:rPr>
              <a:t>listening without</a:t>
            </a:r>
            <a:r>
              <a:rPr sz="2900" spc="-254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expression</a:t>
            </a:r>
            <a:endParaRPr sz="29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40"/>
              </a:spcBef>
            </a:pPr>
            <a:r>
              <a:rPr sz="2500" dirty="0">
                <a:latin typeface="Courier New"/>
                <a:cs typeface="Courier New"/>
              </a:rPr>
              <a:t>o </a:t>
            </a:r>
            <a:r>
              <a:rPr sz="2500" spc="-35" dirty="0">
                <a:latin typeface="Calibri"/>
                <a:cs typeface="Calibri"/>
              </a:rPr>
              <a:t>This </a:t>
            </a:r>
            <a:r>
              <a:rPr sz="2500" spc="-40" dirty="0">
                <a:latin typeface="Calibri"/>
                <a:cs typeface="Calibri"/>
              </a:rPr>
              <a:t>can </a:t>
            </a:r>
            <a:r>
              <a:rPr sz="2500" spc="-35" dirty="0">
                <a:latin typeface="Calibri"/>
                <a:cs typeface="Calibri"/>
              </a:rPr>
              <a:t>help </a:t>
            </a:r>
            <a:r>
              <a:rPr sz="2500" spc="-70" dirty="0">
                <a:latin typeface="Calibri"/>
                <a:cs typeface="Calibri"/>
              </a:rPr>
              <a:t>make </a:t>
            </a:r>
            <a:r>
              <a:rPr sz="2500" spc="-35" dirty="0">
                <a:latin typeface="Calibri"/>
                <a:cs typeface="Calibri"/>
              </a:rPr>
              <a:t>the </a:t>
            </a:r>
            <a:r>
              <a:rPr sz="2500" spc="-50" dirty="0">
                <a:latin typeface="Calibri"/>
                <a:cs typeface="Calibri"/>
              </a:rPr>
              <a:t>person </a:t>
            </a:r>
            <a:r>
              <a:rPr sz="2500" spc="-45" dirty="0">
                <a:latin typeface="Calibri"/>
                <a:cs typeface="Calibri"/>
              </a:rPr>
              <a:t>feel </a:t>
            </a:r>
            <a:r>
              <a:rPr sz="2500" spc="-55" dirty="0">
                <a:latin typeface="Calibri"/>
                <a:cs typeface="Calibri"/>
              </a:rPr>
              <a:t>understood </a:t>
            </a:r>
            <a:r>
              <a:rPr sz="2500" spc="-35" dirty="0">
                <a:latin typeface="Calibri"/>
                <a:cs typeface="Calibri"/>
              </a:rPr>
              <a:t>and </a:t>
            </a:r>
            <a:r>
              <a:rPr sz="2500" spc="-55" dirty="0">
                <a:latin typeface="Calibri"/>
                <a:cs typeface="Calibri"/>
              </a:rPr>
              <a:t>empathized</a:t>
            </a:r>
            <a:r>
              <a:rPr sz="2500" spc="265" dirty="0">
                <a:latin typeface="Calibri"/>
                <a:cs typeface="Calibri"/>
              </a:rPr>
              <a:t> </a:t>
            </a:r>
            <a:r>
              <a:rPr sz="2500" spc="-35" dirty="0">
                <a:latin typeface="Calibri"/>
                <a:cs typeface="Calibri"/>
              </a:rPr>
              <a:t>with</a:t>
            </a:r>
            <a:endParaRPr sz="2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4170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0299" y="1291167"/>
            <a:ext cx="10135235" cy="901700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12700" marR="5080">
              <a:lnSpc>
                <a:spcPct val="73200"/>
              </a:lnSpc>
              <a:spcBef>
                <a:spcPts val="1195"/>
              </a:spcBef>
            </a:pPr>
            <a:r>
              <a:rPr sz="3300" b="0" spc="-25" dirty="0">
                <a:solidFill>
                  <a:srgbClr val="000000"/>
                </a:solidFill>
                <a:latin typeface="Calibri"/>
                <a:cs typeface="Calibri"/>
              </a:rPr>
              <a:t>Be </a:t>
            </a:r>
            <a:r>
              <a:rPr sz="3300" b="0" spc="-60" dirty="0">
                <a:solidFill>
                  <a:srgbClr val="000000"/>
                </a:solidFill>
                <a:latin typeface="Calibri"/>
                <a:cs typeface="Calibri"/>
              </a:rPr>
              <a:t>aware </a:t>
            </a:r>
            <a:r>
              <a:rPr sz="3300" b="0" spc="-25" dirty="0">
                <a:solidFill>
                  <a:srgbClr val="000000"/>
                </a:solidFill>
                <a:latin typeface="Calibri"/>
                <a:cs typeface="Calibri"/>
              </a:rPr>
              <a:t>of the </a:t>
            </a:r>
            <a:r>
              <a:rPr sz="3300" b="0" spc="-40" dirty="0">
                <a:solidFill>
                  <a:srgbClr val="000000"/>
                </a:solidFill>
                <a:latin typeface="Calibri"/>
                <a:cs typeface="Calibri"/>
              </a:rPr>
              <a:t>other </a:t>
            </a:r>
            <a:r>
              <a:rPr sz="3300" b="0" spc="-70" dirty="0">
                <a:solidFill>
                  <a:srgbClr val="000000"/>
                </a:solidFill>
                <a:latin typeface="Calibri"/>
                <a:cs typeface="Calibri"/>
              </a:rPr>
              <a:t>person’s </a:t>
            </a:r>
            <a:r>
              <a:rPr sz="3300" b="0" spc="-35" dirty="0">
                <a:solidFill>
                  <a:srgbClr val="000000"/>
                </a:solidFill>
                <a:latin typeface="Calibri"/>
                <a:cs typeface="Calibri"/>
              </a:rPr>
              <a:t>body </a:t>
            </a:r>
            <a:r>
              <a:rPr sz="3300" b="0" spc="-45" dirty="0">
                <a:solidFill>
                  <a:srgbClr val="000000"/>
                </a:solidFill>
                <a:latin typeface="Calibri"/>
                <a:cs typeface="Calibri"/>
              </a:rPr>
              <a:t>language, </a:t>
            </a:r>
            <a:r>
              <a:rPr sz="3300" b="0" spc="-40" dirty="0">
                <a:solidFill>
                  <a:srgbClr val="000000"/>
                </a:solidFill>
                <a:latin typeface="Calibri"/>
                <a:cs typeface="Calibri"/>
              </a:rPr>
              <a:t>tone </a:t>
            </a:r>
            <a:r>
              <a:rPr sz="3300" b="0" spc="-25" dirty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sz="3300" b="0" spc="-4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300" b="0" spc="-35" dirty="0">
                <a:solidFill>
                  <a:srgbClr val="000000"/>
                </a:solidFill>
                <a:latin typeface="Calibri"/>
                <a:cs typeface="Calibri"/>
              </a:rPr>
              <a:t>non-  </a:t>
            </a:r>
            <a:r>
              <a:rPr sz="3300" b="0" spc="-45" dirty="0">
                <a:solidFill>
                  <a:srgbClr val="000000"/>
                </a:solidFill>
                <a:latin typeface="Calibri"/>
                <a:cs typeface="Calibri"/>
              </a:rPr>
              <a:t>verbal</a:t>
            </a:r>
            <a:r>
              <a:rPr sz="3300" b="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300" b="0" spc="-50" dirty="0">
                <a:solidFill>
                  <a:srgbClr val="000000"/>
                </a:solidFill>
                <a:latin typeface="Calibri"/>
                <a:cs typeface="Calibri"/>
              </a:rPr>
              <a:t>communications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4595" y="2436282"/>
            <a:ext cx="9288780" cy="264223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40665" marR="289560" indent="-228600">
              <a:lnSpc>
                <a:spcPts val="3400"/>
              </a:lnSpc>
              <a:spcBef>
                <a:spcPts val="295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60" dirty="0">
                <a:latin typeface="Calibri"/>
                <a:cs typeface="Calibri"/>
              </a:rPr>
              <a:t>Recognize </a:t>
            </a:r>
            <a:r>
              <a:rPr sz="2900" spc="-30" dirty="0">
                <a:latin typeface="Calibri"/>
                <a:cs typeface="Calibri"/>
              </a:rPr>
              <a:t>the </a:t>
            </a:r>
            <a:r>
              <a:rPr sz="2900" spc="-60" dirty="0">
                <a:latin typeface="Calibri"/>
                <a:cs typeface="Calibri"/>
              </a:rPr>
              <a:t>different </a:t>
            </a:r>
            <a:r>
              <a:rPr sz="2900" spc="-55" dirty="0">
                <a:latin typeface="Calibri"/>
                <a:cs typeface="Calibri"/>
              </a:rPr>
              <a:t>forms </a:t>
            </a:r>
            <a:r>
              <a:rPr sz="2900" spc="-30" dirty="0">
                <a:latin typeface="Calibri"/>
                <a:cs typeface="Calibri"/>
              </a:rPr>
              <a:t>of </a:t>
            </a:r>
            <a:r>
              <a:rPr sz="2900" spc="-55" dirty="0">
                <a:latin typeface="Calibri"/>
                <a:cs typeface="Calibri"/>
              </a:rPr>
              <a:t>nonverbal communication </a:t>
            </a:r>
            <a:r>
              <a:rPr sz="2900" spc="5" dirty="0">
                <a:latin typeface="Calibri"/>
                <a:cs typeface="Calibri"/>
              </a:rPr>
              <a:t>a  </a:t>
            </a:r>
            <a:r>
              <a:rPr sz="2900" spc="-50" dirty="0">
                <a:latin typeface="Calibri"/>
                <a:cs typeface="Calibri"/>
              </a:rPr>
              <a:t>person </a:t>
            </a:r>
            <a:r>
              <a:rPr sz="2900" spc="-65" dirty="0">
                <a:latin typeface="Calibri"/>
                <a:cs typeface="Calibri"/>
              </a:rPr>
              <a:t>may</a:t>
            </a:r>
            <a:r>
              <a:rPr sz="2900" spc="-114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display</a:t>
            </a:r>
            <a:endParaRPr sz="2900">
              <a:latin typeface="Calibri"/>
              <a:cs typeface="Calibri"/>
            </a:endParaRPr>
          </a:p>
          <a:p>
            <a:pPr marL="240665" marR="5080" indent="-228600">
              <a:lnSpc>
                <a:spcPts val="2900"/>
              </a:lnSpc>
              <a:spcBef>
                <a:spcPts val="70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85" dirty="0">
                <a:latin typeface="Calibri"/>
                <a:cs typeface="Calibri"/>
              </a:rPr>
              <a:t>Try </a:t>
            </a:r>
            <a:r>
              <a:rPr sz="2900" spc="-30" dirty="0">
                <a:latin typeface="Calibri"/>
                <a:cs typeface="Calibri"/>
              </a:rPr>
              <a:t>to </a:t>
            </a:r>
            <a:r>
              <a:rPr sz="2900" spc="-55" dirty="0">
                <a:latin typeface="Calibri"/>
                <a:cs typeface="Calibri"/>
              </a:rPr>
              <a:t>avoid </a:t>
            </a:r>
            <a:r>
              <a:rPr sz="2900" spc="-45" dirty="0">
                <a:latin typeface="Calibri"/>
                <a:cs typeface="Calibri"/>
              </a:rPr>
              <a:t>making assumptions </a:t>
            </a:r>
            <a:r>
              <a:rPr sz="2900" spc="-35" dirty="0">
                <a:latin typeface="Calibri"/>
                <a:cs typeface="Calibri"/>
              </a:rPr>
              <a:t>and </a:t>
            </a:r>
            <a:r>
              <a:rPr sz="2900" spc="-20" dirty="0">
                <a:latin typeface="Calibri"/>
                <a:cs typeface="Calibri"/>
              </a:rPr>
              <a:t>try </a:t>
            </a:r>
            <a:r>
              <a:rPr sz="2900" spc="-30" dirty="0">
                <a:latin typeface="Calibri"/>
                <a:cs typeface="Calibri"/>
              </a:rPr>
              <a:t>to </a:t>
            </a:r>
            <a:r>
              <a:rPr sz="2900" spc="-40" dirty="0">
                <a:latin typeface="Calibri"/>
                <a:cs typeface="Calibri"/>
              </a:rPr>
              <a:t>confirm </a:t>
            </a:r>
            <a:r>
              <a:rPr sz="2900" spc="-30" dirty="0">
                <a:latin typeface="Calibri"/>
                <a:cs typeface="Calibri"/>
              </a:rPr>
              <a:t>the</a:t>
            </a:r>
            <a:r>
              <a:rPr sz="2900" spc="-455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proper  </a:t>
            </a:r>
            <a:r>
              <a:rPr sz="2900" spc="-55" dirty="0">
                <a:latin typeface="Calibri"/>
                <a:cs typeface="Calibri"/>
              </a:rPr>
              <a:t>interpretation </a:t>
            </a:r>
            <a:r>
              <a:rPr sz="2900" spc="-30" dirty="0">
                <a:latin typeface="Calibri"/>
                <a:cs typeface="Calibri"/>
              </a:rPr>
              <a:t>of </a:t>
            </a:r>
            <a:r>
              <a:rPr sz="2900" spc="5" dirty="0">
                <a:latin typeface="Calibri"/>
                <a:cs typeface="Calibri"/>
              </a:rPr>
              <a:t>a </a:t>
            </a:r>
            <a:r>
              <a:rPr sz="2900" spc="-70" dirty="0">
                <a:latin typeface="Calibri"/>
                <a:cs typeface="Calibri"/>
              </a:rPr>
              <a:t>person’s </a:t>
            </a:r>
            <a:r>
              <a:rPr sz="2900" spc="-55" dirty="0">
                <a:latin typeface="Calibri"/>
                <a:cs typeface="Calibri"/>
              </a:rPr>
              <a:t>nonverbal</a:t>
            </a:r>
            <a:r>
              <a:rPr sz="2900" spc="-190" dirty="0">
                <a:latin typeface="Calibri"/>
                <a:cs typeface="Calibri"/>
              </a:rPr>
              <a:t> </a:t>
            </a:r>
            <a:r>
              <a:rPr sz="2900" spc="-55" dirty="0">
                <a:latin typeface="Calibri"/>
                <a:cs typeface="Calibri"/>
              </a:rPr>
              <a:t>behaviors</a:t>
            </a:r>
            <a:endParaRPr sz="2900">
              <a:latin typeface="Calibri"/>
              <a:cs typeface="Calibri"/>
            </a:endParaRPr>
          </a:p>
          <a:p>
            <a:pPr marL="240665" marR="352425" indent="-228600">
              <a:lnSpc>
                <a:spcPts val="2900"/>
              </a:lnSpc>
              <a:spcBef>
                <a:spcPts val="130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45" dirty="0">
                <a:latin typeface="Calibri"/>
                <a:cs typeface="Calibri"/>
              </a:rPr>
              <a:t>Observe </a:t>
            </a:r>
            <a:r>
              <a:rPr sz="2900" spc="-30" dirty="0">
                <a:latin typeface="Calibri"/>
                <a:cs typeface="Calibri"/>
              </a:rPr>
              <a:t>the </a:t>
            </a:r>
            <a:r>
              <a:rPr sz="2900" spc="-70" dirty="0">
                <a:latin typeface="Calibri"/>
                <a:cs typeface="Calibri"/>
              </a:rPr>
              <a:t>person’s </a:t>
            </a:r>
            <a:r>
              <a:rPr sz="2900" spc="-45" dirty="0">
                <a:latin typeface="Calibri"/>
                <a:cs typeface="Calibri"/>
              </a:rPr>
              <a:t>reactions </a:t>
            </a:r>
            <a:r>
              <a:rPr sz="2900" spc="-65" dirty="0">
                <a:latin typeface="Calibri"/>
                <a:cs typeface="Calibri"/>
              </a:rPr>
              <a:t>toward </a:t>
            </a:r>
            <a:r>
              <a:rPr sz="2900" spc="-50" dirty="0">
                <a:latin typeface="Calibri"/>
                <a:cs typeface="Calibri"/>
              </a:rPr>
              <a:t>you. </a:t>
            </a:r>
            <a:r>
              <a:rPr sz="2900" spc="-35" dirty="0">
                <a:latin typeface="Calibri"/>
                <a:cs typeface="Calibri"/>
              </a:rPr>
              <a:t>This will</a:t>
            </a:r>
            <a:r>
              <a:rPr sz="2900" spc="-175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provide  </a:t>
            </a:r>
            <a:r>
              <a:rPr sz="2900" spc="-55" dirty="0">
                <a:latin typeface="Calibri"/>
                <a:cs typeface="Calibri"/>
              </a:rPr>
              <a:t>feedback </a:t>
            </a:r>
            <a:r>
              <a:rPr sz="2900" spc="-45" dirty="0">
                <a:latin typeface="Calibri"/>
                <a:cs typeface="Calibri"/>
              </a:rPr>
              <a:t>about </a:t>
            </a:r>
            <a:r>
              <a:rPr sz="2900" spc="-50" dirty="0">
                <a:latin typeface="Calibri"/>
                <a:cs typeface="Calibri"/>
              </a:rPr>
              <a:t>your own </a:t>
            </a:r>
            <a:r>
              <a:rPr sz="2900" spc="-55" dirty="0">
                <a:latin typeface="Calibri"/>
                <a:cs typeface="Calibri"/>
              </a:rPr>
              <a:t>nonverbal</a:t>
            </a:r>
            <a:r>
              <a:rPr sz="2900" spc="-120" dirty="0">
                <a:latin typeface="Calibri"/>
                <a:cs typeface="Calibri"/>
              </a:rPr>
              <a:t> </a:t>
            </a:r>
            <a:r>
              <a:rPr sz="2900" spc="-55" dirty="0">
                <a:latin typeface="Calibri"/>
                <a:cs typeface="Calibri"/>
              </a:rPr>
              <a:t>behaviors.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46023" y="5829513"/>
            <a:ext cx="2434590" cy="0"/>
          </a:xfrm>
          <a:custGeom>
            <a:avLst/>
            <a:gdLst/>
            <a:ahLst/>
            <a:cxnLst/>
            <a:rect l="l" t="t" r="r" b="b"/>
            <a:pathLst>
              <a:path w="2434590">
                <a:moveTo>
                  <a:pt x="0" y="0"/>
                </a:moveTo>
                <a:lnTo>
                  <a:pt x="2434170" y="0"/>
                </a:lnTo>
              </a:path>
            </a:pathLst>
          </a:custGeom>
          <a:ln w="5292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63940" y="5988259"/>
            <a:ext cx="741045" cy="0"/>
          </a:xfrm>
          <a:custGeom>
            <a:avLst/>
            <a:gdLst/>
            <a:ahLst/>
            <a:cxnLst/>
            <a:rect l="l" t="t" r="r" b="b"/>
            <a:pathLst>
              <a:path w="741045">
                <a:moveTo>
                  <a:pt x="0" y="0"/>
                </a:moveTo>
                <a:lnTo>
                  <a:pt x="740829" y="0"/>
                </a:lnTo>
              </a:path>
            </a:pathLst>
          </a:custGeom>
          <a:ln w="5292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12522" y="5632450"/>
            <a:ext cx="5559425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400"/>
              </a:lnSpc>
              <a:spcBef>
                <a:spcPts val="100"/>
              </a:spcBef>
            </a:pPr>
            <a:r>
              <a:rPr sz="1250" i="1" spc="-30" dirty="0">
                <a:solidFill>
                  <a:srgbClr val="404040"/>
                </a:solidFill>
                <a:latin typeface="Calibri"/>
                <a:cs typeface="Calibri"/>
              </a:rPr>
              <a:t>Adapted </a:t>
            </a:r>
            <a:r>
              <a:rPr sz="1250" i="1" spc="-25" dirty="0">
                <a:solidFill>
                  <a:srgbClr val="404040"/>
                </a:solidFill>
                <a:latin typeface="Calibri"/>
                <a:cs typeface="Calibri"/>
              </a:rPr>
              <a:t>from:  Kelly McCorry </a:t>
            </a:r>
            <a:r>
              <a:rPr sz="1250" i="1" spc="-20" dirty="0">
                <a:solidFill>
                  <a:srgbClr val="404040"/>
                </a:solidFill>
                <a:latin typeface="Calibri"/>
                <a:cs typeface="Calibri"/>
              </a:rPr>
              <a:t>Ph. </a:t>
            </a:r>
            <a:r>
              <a:rPr sz="1250" i="1" spc="-30" dirty="0">
                <a:solidFill>
                  <a:srgbClr val="404040"/>
                </a:solidFill>
                <a:latin typeface="Calibri"/>
                <a:cs typeface="Calibri"/>
              </a:rPr>
              <a:t>D., </a:t>
            </a:r>
            <a:r>
              <a:rPr sz="1250" i="1" spc="-20" dirty="0">
                <a:solidFill>
                  <a:srgbClr val="404040"/>
                </a:solidFill>
                <a:latin typeface="Calibri"/>
                <a:cs typeface="Calibri"/>
              </a:rPr>
              <a:t>L., </a:t>
            </a:r>
            <a:r>
              <a:rPr sz="1250" i="1" spc="-30" dirty="0">
                <a:solidFill>
                  <a:srgbClr val="404040"/>
                </a:solidFill>
                <a:latin typeface="Calibri"/>
                <a:cs typeface="Calibri"/>
              </a:rPr>
              <a:t>Mason, </a:t>
            </a:r>
            <a:r>
              <a:rPr sz="1250" i="1" spc="-15" dirty="0">
                <a:solidFill>
                  <a:srgbClr val="404040"/>
                </a:solidFill>
                <a:latin typeface="Calibri"/>
                <a:cs typeface="Calibri"/>
              </a:rPr>
              <a:t>J. </a:t>
            </a:r>
            <a:r>
              <a:rPr sz="1250" i="1" spc="-30" dirty="0">
                <a:solidFill>
                  <a:srgbClr val="404040"/>
                </a:solidFill>
                <a:latin typeface="Calibri"/>
                <a:cs typeface="Calibri"/>
              </a:rPr>
              <a:t>Communication </a:t>
            </a:r>
            <a:r>
              <a:rPr sz="1250" i="1" spc="-20" dirty="0">
                <a:solidFill>
                  <a:srgbClr val="404040"/>
                </a:solidFill>
                <a:latin typeface="Calibri"/>
                <a:cs typeface="Calibri"/>
              </a:rPr>
              <a:t>Skills </a:t>
            </a:r>
            <a:r>
              <a:rPr sz="1250" i="1" spc="-2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1250" i="1" spc="-2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250" i="1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50" i="1" spc="-25" dirty="0">
                <a:solidFill>
                  <a:srgbClr val="404040"/>
                </a:solidFill>
                <a:latin typeface="Calibri"/>
                <a:cs typeface="Calibri"/>
              </a:rPr>
              <a:t>Healthcare</a:t>
            </a:r>
            <a:endParaRPr sz="1250">
              <a:latin typeface="Calibri"/>
              <a:cs typeface="Calibri"/>
            </a:endParaRPr>
          </a:p>
          <a:p>
            <a:pPr marR="5080" algn="r">
              <a:lnSpc>
                <a:spcPts val="1400"/>
              </a:lnSpc>
            </a:pPr>
            <a:r>
              <a:rPr sz="1250" i="1" spc="-25" dirty="0">
                <a:solidFill>
                  <a:srgbClr val="404040"/>
                </a:solidFill>
                <a:latin typeface="Calibri"/>
                <a:cs typeface="Calibri"/>
              </a:rPr>
              <a:t>Professional, </a:t>
            </a:r>
            <a:r>
              <a:rPr sz="1250" i="1" spc="-30" dirty="0">
                <a:solidFill>
                  <a:srgbClr val="404040"/>
                </a:solidFill>
                <a:latin typeface="Calibri"/>
                <a:cs typeface="Calibri"/>
              </a:rPr>
              <a:t>Lippincott </a:t>
            </a:r>
            <a:r>
              <a:rPr sz="1250" i="1" spc="-25" dirty="0">
                <a:solidFill>
                  <a:srgbClr val="404040"/>
                </a:solidFill>
                <a:latin typeface="Calibri"/>
                <a:cs typeface="Calibri"/>
              </a:rPr>
              <a:t>Williams </a:t>
            </a:r>
            <a:r>
              <a:rPr sz="1250" i="1" dirty="0">
                <a:solidFill>
                  <a:srgbClr val="404040"/>
                </a:solidFill>
                <a:latin typeface="Calibri"/>
                <a:cs typeface="Calibri"/>
              </a:rPr>
              <a:t>&amp; </a:t>
            </a:r>
            <a:r>
              <a:rPr sz="1250" i="1" spc="-30" dirty="0">
                <a:solidFill>
                  <a:srgbClr val="404040"/>
                </a:solidFill>
                <a:latin typeface="Calibri"/>
                <a:cs typeface="Calibri"/>
              </a:rPr>
              <a:t>Wilkens,</a:t>
            </a:r>
            <a:r>
              <a:rPr sz="1250" i="1" spc="-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50" i="1" spc="-20" dirty="0">
                <a:solidFill>
                  <a:srgbClr val="404040"/>
                </a:solidFill>
                <a:latin typeface="Calibri"/>
                <a:cs typeface="Calibri"/>
              </a:rPr>
              <a:t>2011.</a:t>
            </a:r>
            <a:endParaRPr sz="125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073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14605" y="1008936"/>
            <a:ext cx="11579291" cy="72840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23520" marR="5080">
              <a:lnSpc>
                <a:spcPts val="5000"/>
              </a:lnSpc>
              <a:spcBef>
                <a:spcPts val="680"/>
              </a:spcBef>
            </a:pPr>
            <a:r>
              <a:rPr spc="-85" dirty="0"/>
              <a:t>What </a:t>
            </a:r>
            <a:r>
              <a:rPr spc="-65" dirty="0"/>
              <a:t>influences </a:t>
            </a:r>
            <a:r>
              <a:rPr lang="en-US" spc="-65" dirty="0"/>
              <a:t>how we </a:t>
            </a:r>
            <a:r>
              <a:rPr spc="-80" dirty="0"/>
              <a:t>communicat</a:t>
            </a:r>
            <a:r>
              <a:rPr lang="en-US" spc="-80" dirty="0"/>
              <a:t>e</a:t>
            </a:r>
            <a:r>
              <a:rPr spc="-75" dirty="0"/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64594" y="2556966"/>
            <a:ext cx="8845550" cy="1744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3750" spc="-20" dirty="0">
                <a:latin typeface="Calibri"/>
                <a:cs typeface="Calibri"/>
              </a:rPr>
              <a:t>Is it </a:t>
            </a:r>
            <a:r>
              <a:rPr sz="3750" i="1" spc="-75" dirty="0">
                <a:latin typeface="Calibri"/>
                <a:cs typeface="Calibri"/>
              </a:rPr>
              <a:t>what</a:t>
            </a:r>
            <a:r>
              <a:rPr sz="3750" spc="-75" dirty="0">
                <a:latin typeface="Calibri"/>
                <a:cs typeface="Calibri"/>
              </a:rPr>
              <a:t> </a:t>
            </a:r>
            <a:r>
              <a:rPr sz="3750" spc="-65" dirty="0">
                <a:latin typeface="Calibri"/>
                <a:cs typeface="Calibri"/>
              </a:rPr>
              <a:t>you</a:t>
            </a:r>
            <a:r>
              <a:rPr sz="3750" spc="-300" dirty="0">
                <a:latin typeface="Calibri"/>
                <a:cs typeface="Calibri"/>
              </a:rPr>
              <a:t> </a:t>
            </a:r>
            <a:r>
              <a:rPr sz="3750" spc="-70" dirty="0">
                <a:latin typeface="Calibri"/>
                <a:cs typeface="Calibri"/>
              </a:rPr>
              <a:t>say?</a:t>
            </a:r>
            <a:endParaRPr sz="37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3750" spc="-20" dirty="0">
                <a:latin typeface="Calibri"/>
                <a:cs typeface="Calibri"/>
              </a:rPr>
              <a:t>Is it </a:t>
            </a:r>
            <a:r>
              <a:rPr sz="3750" spc="-70" dirty="0">
                <a:latin typeface="Calibri"/>
                <a:cs typeface="Calibri"/>
              </a:rPr>
              <a:t>your </a:t>
            </a:r>
            <a:r>
              <a:rPr sz="3750" i="1" spc="-65" dirty="0">
                <a:latin typeface="Calibri"/>
                <a:cs typeface="Calibri"/>
              </a:rPr>
              <a:t>tone</a:t>
            </a:r>
            <a:r>
              <a:rPr sz="3750" spc="-65" dirty="0">
                <a:latin typeface="Calibri"/>
                <a:cs typeface="Calibri"/>
              </a:rPr>
              <a:t> </a:t>
            </a:r>
            <a:r>
              <a:rPr sz="3750" spc="-40" dirty="0">
                <a:latin typeface="Calibri"/>
                <a:cs typeface="Calibri"/>
              </a:rPr>
              <a:t>of</a:t>
            </a:r>
            <a:r>
              <a:rPr sz="3750" spc="-325" dirty="0">
                <a:latin typeface="Calibri"/>
                <a:cs typeface="Calibri"/>
              </a:rPr>
              <a:t> </a:t>
            </a:r>
            <a:r>
              <a:rPr sz="3750" spc="-65" dirty="0">
                <a:latin typeface="Calibri"/>
                <a:cs typeface="Calibri"/>
              </a:rPr>
              <a:t>voice?</a:t>
            </a:r>
            <a:endParaRPr sz="37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750" spc="-20" dirty="0">
                <a:latin typeface="Calibri"/>
                <a:cs typeface="Calibri"/>
              </a:rPr>
              <a:t>Is it </a:t>
            </a:r>
            <a:r>
              <a:rPr sz="3750" spc="-70" dirty="0">
                <a:latin typeface="Calibri"/>
                <a:cs typeface="Calibri"/>
              </a:rPr>
              <a:t>your </a:t>
            </a:r>
            <a:r>
              <a:rPr sz="3750" i="1" spc="-65" dirty="0">
                <a:latin typeface="Calibri"/>
                <a:cs typeface="Calibri"/>
              </a:rPr>
              <a:t>body </a:t>
            </a:r>
            <a:r>
              <a:rPr sz="3750" i="1" spc="-70" dirty="0">
                <a:latin typeface="Calibri"/>
                <a:cs typeface="Calibri"/>
              </a:rPr>
              <a:t>language </a:t>
            </a:r>
            <a:r>
              <a:rPr sz="3750" spc="-55" dirty="0">
                <a:latin typeface="Calibri"/>
                <a:cs typeface="Calibri"/>
              </a:rPr>
              <a:t>and </a:t>
            </a:r>
            <a:r>
              <a:rPr sz="3750" i="1" spc="-65" dirty="0">
                <a:latin typeface="Calibri"/>
                <a:cs typeface="Calibri"/>
              </a:rPr>
              <a:t>facial</a:t>
            </a:r>
            <a:r>
              <a:rPr sz="3750" i="1" spc="-405" dirty="0">
                <a:latin typeface="Calibri"/>
                <a:cs typeface="Calibri"/>
              </a:rPr>
              <a:t> </a:t>
            </a:r>
            <a:r>
              <a:rPr sz="3750" i="1" spc="-75" dirty="0">
                <a:latin typeface="Calibri"/>
                <a:cs typeface="Calibri"/>
              </a:rPr>
              <a:t>expression</a:t>
            </a:r>
            <a:r>
              <a:rPr sz="3750" spc="-75" dirty="0">
                <a:latin typeface="Calibri"/>
                <a:cs typeface="Calibri"/>
              </a:rPr>
              <a:t>?</a:t>
            </a:r>
            <a:endParaRPr sz="37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52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3543" y="482164"/>
            <a:ext cx="10451894" cy="137088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pc="-60" dirty="0"/>
              <a:t>Consider these questions as you watch this video example of </a:t>
            </a:r>
            <a:r>
              <a:rPr lang="en-US" b="1" spc="-60" dirty="0"/>
              <a:t>p</a:t>
            </a:r>
            <a:r>
              <a:rPr b="1" spc="-80" dirty="0"/>
              <a:t>oor</a:t>
            </a:r>
            <a:r>
              <a:rPr spc="-400" dirty="0"/>
              <a:t> </a:t>
            </a:r>
            <a:r>
              <a:rPr lang="en-US" spc="-400" dirty="0"/>
              <a:t>c</a:t>
            </a:r>
            <a:r>
              <a:rPr spc="-80" dirty="0"/>
              <a:t>ommunication</a:t>
            </a:r>
            <a:r>
              <a:rPr lang="en-US" spc="-80" dirty="0"/>
              <a:t>.  </a:t>
            </a:r>
            <a:endParaRPr spc="-80" dirty="0"/>
          </a:p>
        </p:txBody>
      </p:sp>
      <p:sp>
        <p:nvSpPr>
          <p:cNvPr id="4" name="object 4"/>
          <p:cNvSpPr/>
          <p:nvPr/>
        </p:nvSpPr>
        <p:spPr>
          <a:xfrm>
            <a:off x="2431828" y="2002372"/>
            <a:ext cx="6400794" cy="3600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3868" y="5901457"/>
            <a:ext cx="5292090" cy="0"/>
          </a:xfrm>
          <a:custGeom>
            <a:avLst/>
            <a:gdLst/>
            <a:ahLst/>
            <a:cxnLst/>
            <a:rect l="l" t="t" r="r" b="b"/>
            <a:pathLst>
              <a:path w="5292090">
                <a:moveTo>
                  <a:pt x="0" y="0"/>
                </a:moveTo>
                <a:lnTo>
                  <a:pt x="5291670" y="0"/>
                </a:lnTo>
              </a:path>
            </a:pathLst>
          </a:custGeom>
          <a:ln w="52920">
            <a:solidFill>
              <a:srgbClr val="0563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23633" y="5602816"/>
            <a:ext cx="541718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50" spc="-40" dirty="0">
                <a:solidFill>
                  <a:srgbClr val="0563C1"/>
                </a:solidFill>
                <a:latin typeface="Calibri"/>
                <a:cs typeface="Calibri"/>
              </a:rPr>
              <a:t>https://</a:t>
            </a:r>
            <a:r>
              <a:rPr sz="2050" spc="-4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www.youtube.com/watch?v=W1RY_72O_LQ</a:t>
            </a:r>
            <a:endParaRPr sz="20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224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732" y="494617"/>
            <a:ext cx="12030268" cy="137088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pc="-105" dirty="0"/>
              <a:t>2 Ways messages are communicated: </a:t>
            </a:r>
            <a:br>
              <a:rPr lang="en-US" spc="-105" dirty="0"/>
            </a:br>
            <a:r>
              <a:rPr lang="en-US" spc="-105" dirty="0"/>
              <a:t>             </a:t>
            </a:r>
            <a:r>
              <a:rPr spc="-105" dirty="0"/>
              <a:t>Verbal </a:t>
            </a:r>
            <a:r>
              <a:rPr lang="en-US" spc="-105" dirty="0"/>
              <a:t>&amp;</a:t>
            </a:r>
            <a:r>
              <a:rPr spc="-50" dirty="0"/>
              <a:t> </a:t>
            </a:r>
            <a:r>
              <a:rPr spc="-75" dirty="0"/>
              <a:t>Non-verbal</a:t>
            </a:r>
            <a:endParaRPr spc="-80" dirty="0"/>
          </a:p>
        </p:txBody>
      </p:sp>
      <p:sp>
        <p:nvSpPr>
          <p:cNvPr id="4" name="object 4"/>
          <p:cNvSpPr txBox="1"/>
          <p:nvPr/>
        </p:nvSpPr>
        <p:spPr>
          <a:xfrm>
            <a:off x="3855851" y="2260103"/>
            <a:ext cx="5456100" cy="3595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3750" spc="-114" dirty="0">
                <a:latin typeface="Calibri"/>
                <a:cs typeface="Calibri"/>
              </a:rPr>
              <a:t>Words</a:t>
            </a:r>
            <a:endParaRPr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1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3750" spc="-145" dirty="0">
                <a:latin typeface="Calibri"/>
                <a:cs typeface="Calibri"/>
              </a:rPr>
              <a:t>Tone </a:t>
            </a:r>
            <a:r>
              <a:rPr sz="3750" spc="-40" dirty="0">
                <a:latin typeface="Calibri"/>
                <a:cs typeface="Calibri"/>
              </a:rPr>
              <a:t>of</a:t>
            </a:r>
            <a:r>
              <a:rPr sz="3750" spc="-90" dirty="0">
                <a:latin typeface="Calibri"/>
                <a:cs typeface="Calibri"/>
              </a:rPr>
              <a:t> </a:t>
            </a:r>
            <a:r>
              <a:rPr sz="3750" spc="-60" dirty="0">
                <a:latin typeface="Calibri"/>
                <a:cs typeface="Calibri"/>
              </a:rPr>
              <a:t>voice</a:t>
            </a:r>
            <a:endParaRPr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40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750" spc="-65" dirty="0">
                <a:latin typeface="Calibri"/>
                <a:cs typeface="Calibri"/>
              </a:rPr>
              <a:t>Body</a:t>
            </a:r>
            <a:r>
              <a:rPr sz="3750" spc="-155" dirty="0">
                <a:latin typeface="Calibri"/>
                <a:cs typeface="Calibri"/>
              </a:rPr>
              <a:t> </a:t>
            </a:r>
            <a:r>
              <a:rPr sz="3750" spc="-70" dirty="0">
                <a:latin typeface="Calibri"/>
                <a:cs typeface="Calibri"/>
              </a:rPr>
              <a:t>language</a:t>
            </a:r>
            <a:endParaRPr lang="en-US" sz="3750" spc="-7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endParaRPr lang="en-US" sz="3750" spc="-7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8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6303" y="738717"/>
            <a:ext cx="9371330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65" dirty="0"/>
              <a:t>DOs </a:t>
            </a:r>
            <a:r>
              <a:rPr spc="20" dirty="0"/>
              <a:t>&amp; </a:t>
            </a:r>
            <a:r>
              <a:rPr spc="-110" dirty="0"/>
              <a:t>DON’Ts </a:t>
            </a:r>
            <a:r>
              <a:rPr spc="-40" dirty="0"/>
              <a:t>of </a:t>
            </a:r>
            <a:r>
              <a:rPr spc="-105" dirty="0"/>
              <a:t>Verbal</a:t>
            </a:r>
            <a:r>
              <a:rPr spc="-385" dirty="0"/>
              <a:t> </a:t>
            </a:r>
            <a:r>
              <a:rPr spc="-80" dirty="0"/>
              <a:t>Communication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5524" y="1634066"/>
            <a:ext cx="9151620" cy="39497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467995" indent="-455930">
              <a:lnSpc>
                <a:spcPct val="100000"/>
              </a:lnSpc>
              <a:spcBef>
                <a:spcPts val="730"/>
              </a:spcBef>
              <a:buSzPct val="75757"/>
              <a:buFont typeface="Wingdings"/>
              <a:buChar char=""/>
              <a:tabLst>
                <a:tab pos="467995" algn="l"/>
                <a:tab pos="468630" algn="l"/>
              </a:tabLst>
            </a:pPr>
            <a:r>
              <a:rPr sz="3300" spc="-20" dirty="0">
                <a:latin typeface="Calibri"/>
                <a:cs typeface="Calibri"/>
              </a:rPr>
              <a:t>DO </a:t>
            </a:r>
            <a:r>
              <a:rPr sz="3300" spc="-25" dirty="0">
                <a:latin typeface="Calibri"/>
                <a:cs typeface="Calibri"/>
              </a:rPr>
              <a:t>use the </a:t>
            </a:r>
            <a:r>
              <a:rPr sz="3300" spc="-70" dirty="0">
                <a:latin typeface="Calibri"/>
                <a:cs typeface="Calibri"/>
              </a:rPr>
              <a:t>person’s</a:t>
            </a:r>
            <a:r>
              <a:rPr sz="3300" spc="-305" dirty="0">
                <a:latin typeface="Calibri"/>
                <a:cs typeface="Calibri"/>
              </a:rPr>
              <a:t> </a:t>
            </a:r>
            <a:r>
              <a:rPr sz="3300" spc="-40" dirty="0">
                <a:latin typeface="Calibri"/>
                <a:cs typeface="Calibri"/>
              </a:rPr>
              <a:t>name</a:t>
            </a:r>
            <a:endParaRPr sz="3300">
              <a:latin typeface="Calibri"/>
              <a:cs typeface="Calibri"/>
            </a:endParaRPr>
          </a:p>
          <a:p>
            <a:pPr marL="467995" indent="-455930">
              <a:lnSpc>
                <a:spcPct val="100000"/>
              </a:lnSpc>
              <a:spcBef>
                <a:spcPts val="640"/>
              </a:spcBef>
              <a:buSzPct val="75757"/>
              <a:buFont typeface="Wingdings"/>
              <a:buChar char=""/>
              <a:tabLst>
                <a:tab pos="467995" algn="l"/>
                <a:tab pos="468630" algn="l"/>
              </a:tabLst>
            </a:pPr>
            <a:r>
              <a:rPr sz="3300" spc="-20" dirty="0">
                <a:latin typeface="Calibri"/>
                <a:cs typeface="Calibri"/>
              </a:rPr>
              <a:t>DO </a:t>
            </a:r>
            <a:r>
              <a:rPr sz="3300" spc="-45" dirty="0">
                <a:latin typeface="Calibri"/>
                <a:cs typeface="Calibri"/>
              </a:rPr>
              <a:t>validate </a:t>
            </a:r>
            <a:r>
              <a:rPr sz="3300" spc="-50" dirty="0">
                <a:latin typeface="Calibri"/>
                <a:cs typeface="Calibri"/>
              </a:rPr>
              <a:t>what </a:t>
            </a:r>
            <a:r>
              <a:rPr sz="3300" spc="-25" dirty="0">
                <a:latin typeface="Calibri"/>
                <a:cs typeface="Calibri"/>
              </a:rPr>
              <a:t>the </a:t>
            </a:r>
            <a:r>
              <a:rPr sz="3300" spc="-50" dirty="0">
                <a:latin typeface="Calibri"/>
                <a:cs typeface="Calibri"/>
              </a:rPr>
              <a:t>person</a:t>
            </a:r>
            <a:r>
              <a:rPr sz="3300" spc="-310" dirty="0">
                <a:latin typeface="Calibri"/>
                <a:cs typeface="Calibri"/>
              </a:rPr>
              <a:t> </a:t>
            </a:r>
            <a:r>
              <a:rPr sz="3300" spc="-55" dirty="0">
                <a:latin typeface="Calibri"/>
                <a:cs typeface="Calibri"/>
              </a:rPr>
              <a:t>says</a:t>
            </a:r>
            <a:endParaRPr sz="3300">
              <a:latin typeface="Calibri"/>
              <a:cs typeface="Calibri"/>
            </a:endParaRPr>
          </a:p>
          <a:p>
            <a:pPr marL="467995" indent="-455930">
              <a:lnSpc>
                <a:spcPct val="100000"/>
              </a:lnSpc>
              <a:spcBef>
                <a:spcPts val="240"/>
              </a:spcBef>
              <a:buSzPct val="75757"/>
              <a:buFont typeface="Wingdings"/>
              <a:buChar char=""/>
              <a:tabLst>
                <a:tab pos="467995" algn="l"/>
                <a:tab pos="468630" algn="l"/>
              </a:tabLst>
            </a:pPr>
            <a:r>
              <a:rPr sz="3300" spc="-40" dirty="0">
                <a:latin typeface="Calibri"/>
                <a:cs typeface="Calibri"/>
              </a:rPr>
              <a:t>DON’T </a:t>
            </a:r>
            <a:r>
              <a:rPr sz="3300" spc="-50" dirty="0">
                <a:latin typeface="Calibri"/>
                <a:cs typeface="Calibri"/>
              </a:rPr>
              <a:t>interrupt </a:t>
            </a:r>
            <a:r>
              <a:rPr sz="3300" spc="-25" dirty="0">
                <a:latin typeface="Calibri"/>
                <a:cs typeface="Calibri"/>
              </a:rPr>
              <a:t>the</a:t>
            </a:r>
            <a:r>
              <a:rPr sz="3300" spc="-155" dirty="0">
                <a:latin typeface="Calibri"/>
                <a:cs typeface="Calibri"/>
              </a:rPr>
              <a:t> </a:t>
            </a:r>
            <a:r>
              <a:rPr sz="3300" spc="-50" dirty="0">
                <a:latin typeface="Calibri"/>
                <a:cs typeface="Calibri"/>
              </a:rPr>
              <a:t>person</a:t>
            </a:r>
            <a:endParaRPr sz="3300">
              <a:latin typeface="Calibri"/>
              <a:cs typeface="Calibri"/>
            </a:endParaRPr>
          </a:p>
          <a:p>
            <a:pPr marL="467995" indent="-455930">
              <a:lnSpc>
                <a:spcPct val="100000"/>
              </a:lnSpc>
              <a:spcBef>
                <a:spcPts val="640"/>
              </a:spcBef>
              <a:buSzPct val="75757"/>
              <a:buFont typeface="Wingdings"/>
              <a:buChar char=""/>
              <a:tabLst>
                <a:tab pos="467995" algn="l"/>
                <a:tab pos="468630" algn="l"/>
              </a:tabLst>
            </a:pPr>
            <a:r>
              <a:rPr sz="3300" spc="-40" dirty="0">
                <a:latin typeface="Calibri"/>
                <a:cs typeface="Calibri"/>
              </a:rPr>
              <a:t>DON’T </a:t>
            </a:r>
            <a:r>
              <a:rPr sz="3300" spc="-35" dirty="0">
                <a:latin typeface="Calibri"/>
                <a:cs typeface="Calibri"/>
              </a:rPr>
              <a:t>give </a:t>
            </a:r>
            <a:r>
              <a:rPr sz="3300" spc="-25" dirty="0">
                <a:latin typeface="Calibri"/>
                <a:cs typeface="Calibri"/>
              </a:rPr>
              <a:t>the </a:t>
            </a:r>
            <a:r>
              <a:rPr sz="3300" spc="-50" dirty="0">
                <a:latin typeface="Calibri"/>
                <a:cs typeface="Calibri"/>
              </a:rPr>
              <a:t>person </a:t>
            </a:r>
            <a:r>
              <a:rPr sz="3300" spc="-45" dirty="0">
                <a:latin typeface="Calibri"/>
                <a:cs typeface="Calibri"/>
              </a:rPr>
              <a:t>unsought </a:t>
            </a:r>
            <a:r>
              <a:rPr sz="3300" spc="-25" dirty="0">
                <a:latin typeface="Calibri"/>
                <a:cs typeface="Calibri"/>
              </a:rPr>
              <a:t>or </a:t>
            </a:r>
            <a:r>
              <a:rPr sz="3300" spc="-50" dirty="0">
                <a:latin typeface="Calibri"/>
                <a:cs typeface="Calibri"/>
              </a:rPr>
              <a:t>unrelated</a:t>
            </a:r>
            <a:r>
              <a:rPr sz="3300" spc="-335" dirty="0">
                <a:latin typeface="Calibri"/>
                <a:cs typeface="Calibri"/>
              </a:rPr>
              <a:t> </a:t>
            </a:r>
            <a:r>
              <a:rPr sz="3300" spc="-35" dirty="0">
                <a:latin typeface="Calibri"/>
                <a:cs typeface="Calibri"/>
              </a:rPr>
              <a:t>advice</a:t>
            </a:r>
            <a:endParaRPr sz="3300">
              <a:latin typeface="Calibri"/>
              <a:cs typeface="Calibri"/>
            </a:endParaRPr>
          </a:p>
          <a:p>
            <a:pPr marL="467995" indent="-455930">
              <a:lnSpc>
                <a:spcPct val="100000"/>
              </a:lnSpc>
              <a:spcBef>
                <a:spcPts val="240"/>
              </a:spcBef>
              <a:buSzPct val="75757"/>
              <a:buFont typeface="Wingdings"/>
              <a:buChar char=""/>
              <a:tabLst>
                <a:tab pos="467995" algn="l"/>
                <a:tab pos="468630" algn="l"/>
              </a:tabLst>
            </a:pPr>
            <a:r>
              <a:rPr sz="3300" spc="-40" dirty="0">
                <a:latin typeface="Calibri"/>
                <a:cs typeface="Calibri"/>
              </a:rPr>
              <a:t>DON’T </a:t>
            </a:r>
            <a:r>
              <a:rPr sz="3300" spc="-35" dirty="0">
                <a:latin typeface="Calibri"/>
                <a:cs typeface="Calibri"/>
              </a:rPr>
              <a:t>talk </a:t>
            </a:r>
            <a:r>
              <a:rPr sz="3300" spc="-40" dirty="0">
                <a:latin typeface="Calibri"/>
                <a:cs typeface="Calibri"/>
              </a:rPr>
              <a:t>about</a:t>
            </a:r>
            <a:r>
              <a:rPr sz="3300" spc="-165" dirty="0">
                <a:latin typeface="Calibri"/>
                <a:cs typeface="Calibri"/>
              </a:rPr>
              <a:t> </a:t>
            </a:r>
            <a:r>
              <a:rPr sz="3300" spc="-50" dirty="0">
                <a:latin typeface="Calibri"/>
                <a:cs typeface="Calibri"/>
              </a:rPr>
              <a:t>yourself</a:t>
            </a:r>
            <a:endParaRPr sz="3300">
              <a:latin typeface="Calibri"/>
              <a:cs typeface="Calibri"/>
            </a:endParaRPr>
          </a:p>
          <a:p>
            <a:pPr marL="467995" indent="-455930">
              <a:lnSpc>
                <a:spcPct val="100000"/>
              </a:lnSpc>
              <a:spcBef>
                <a:spcPts val="540"/>
              </a:spcBef>
              <a:buSzPct val="75757"/>
              <a:buFont typeface="Wingdings"/>
              <a:buChar char=""/>
              <a:tabLst>
                <a:tab pos="467995" algn="l"/>
                <a:tab pos="468630" algn="l"/>
              </a:tabLst>
            </a:pPr>
            <a:r>
              <a:rPr sz="3300" spc="-40" dirty="0">
                <a:latin typeface="Calibri"/>
                <a:cs typeface="Calibri"/>
              </a:rPr>
              <a:t>DON’T </a:t>
            </a:r>
            <a:r>
              <a:rPr sz="3300" spc="-25" dirty="0">
                <a:latin typeface="Calibri"/>
                <a:cs typeface="Calibri"/>
              </a:rPr>
              <a:t>use </a:t>
            </a:r>
            <a:r>
              <a:rPr sz="3300" spc="-50" dirty="0">
                <a:latin typeface="Calibri"/>
                <a:cs typeface="Calibri"/>
              </a:rPr>
              <a:t>terms </a:t>
            </a:r>
            <a:r>
              <a:rPr sz="3300" spc="-25" dirty="0">
                <a:latin typeface="Calibri"/>
                <a:cs typeface="Calibri"/>
              </a:rPr>
              <a:t>of</a:t>
            </a:r>
            <a:r>
              <a:rPr sz="3300" spc="-204" dirty="0">
                <a:latin typeface="Calibri"/>
                <a:cs typeface="Calibri"/>
              </a:rPr>
              <a:t> </a:t>
            </a:r>
            <a:r>
              <a:rPr sz="3300" spc="-55" dirty="0">
                <a:latin typeface="Calibri"/>
                <a:cs typeface="Calibri"/>
              </a:rPr>
              <a:t>endearment</a:t>
            </a:r>
            <a:endParaRPr sz="3300">
              <a:latin typeface="Calibri"/>
              <a:cs typeface="Calibri"/>
            </a:endParaRPr>
          </a:p>
          <a:p>
            <a:pPr marL="467995" indent="-455930">
              <a:lnSpc>
                <a:spcPct val="100000"/>
              </a:lnSpc>
              <a:spcBef>
                <a:spcPts val="240"/>
              </a:spcBef>
              <a:buSzPct val="75757"/>
              <a:buFont typeface="Wingdings"/>
              <a:buChar char=""/>
              <a:tabLst>
                <a:tab pos="467995" algn="l"/>
                <a:tab pos="468630" algn="l"/>
              </a:tabLst>
            </a:pPr>
            <a:r>
              <a:rPr sz="3300" spc="-40" dirty="0">
                <a:latin typeface="Calibri"/>
                <a:cs typeface="Calibri"/>
              </a:rPr>
              <a:t>DON’T </a:t>
            </a:r>
            <a:r>
              <a:rPr sz="3300" spc="-35" dirty="0">
                <a:latin typeface="Calibri"/>
                <a:cs typeface="Calibri"/>
              </a:rPr>
              <a:t>tell </a:t>
            </a:r>
            <a:r>
              <a:rPr sz="3300" spc="-25" dirty="0">
                <a:latin typeface="Calibri"/>
                <a:cs typeface="Calibri"/>
              </a:rPr>
              <a:t>the </a:t>
            </a:r>
            <a:r>
              <a:rPr sz="3300" spc="-50" dirty="0">
                <a:latin typeface="Calibri"/>
                <a:cs typeface="Calibri"/>
              </a:rPr>
              <a:t>person </a:t>
            </a:r>
            <a:r>
              <a:rPr sz="3300" spc="-40" dirty="0">
                <a:latin typeface="Calibri"/>
                <a:cs typeface="Calibri"/>
              </a:rPr>
              <a:t>you “know </a:t>
            </a:r>
            <a:r>
              <a:rPr sz="3300" spc="-35" dirty="0">
                <a:latin typeface="Calibri"/>
                <a:cs typeface="Calibri"/>
              </a:rPr>
              <a:t>how </a:t>
            </a:r>
            <a:r>
              <a:rPr sz="3300" spc="-40" dirty="0">
                <a:latin typeface="Calibri"/>
                <a:cs typeface="Calibri"/>
              </a:rPr>
              <a:t>they</a:t>
            </a:r>
            <a:r>
              <a:rPr sz="3300" spc="-450" dirty="0">
                <a:latin typeface="Calibri"/>
                <a:cs typeface="Calibri"/>
              </a:rPr>
              <a:t> </a:t>
            </a:r>
            <a:r>
              <a:rPr sz="3300" spc="-50" dirty="0">
                <a:latin typeface="Calibri"/>
                <a:cs typeface="Calibri"/>
              </a:rPr>
              <a:t>feel”</a:t>
            </a:r>
            <a:endParaRPr sz="33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706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628" y="-83976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2732" y="804577"/>
            <a:ext cx="9929399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b="1" spc="-105" dirty="0"/>
              <a:t>Tips for Effective </a:t>
            </a:r>
            <a:r>
              <a:rPr b="1" spc="-105" dirty="0"/>
              <a:t>Verbal</a:t>
            </a:r>
            <a:r>
              <a:rPr b="1" spc="-135" dirty="0"/>
              <a:t> </a:t>
            </a:r>
            <a:r>
              <a:rPr b="1" spc="-80" dirty="0"/>
              <a:t>Communication</a:t>
            </a:r>
            <a:r>
              <a:rPr lang="en-US" b="1" spc="-80" dirty="0"/>
              <a:t> </a:t>
            </a:r>
            <a:endParaRPr b="1" spc="-80" dirty="0"/>
          </a:p>
        </p:txBody>
      </p:sp>
      <p:sp>
        <p:nvSpPr>
          <p:cNvPr id="4" name="object 4"/>
          <p:cNvSpPr txBox="1"/>
          <p:nvPr/>
        </p:nvSpPr>
        <p:spPr>
          <a:xfrm>
            <a:off x="1064182" y="1657508"/>
            <a:ext cx="9164955" cy="2362200"/>
          </a:xfrm>
          <a:prstGeom prst="rect">
            <a:avLst/>
          </a:prstGeom>
        </p:spPr>
        <p:txBody>
          <a:bodyPr vert="horz" wrap="square" lIns="0" tIns="18986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49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750" spc="-50" dirty="0">
                <a:solidFill>
                  <a:srgbClr val="262626"/>
                </a:solidFill>
                <a:latin typeface="Calibri"/>
                <a:cs typeface="Calibri"/>
              </a:rPr>
              <a:t>Use </a:t>
            </a:r>
            <a:r>
              <a:rPr sz="3750" spc="-65" dirty="0">
                <a:solidFill>
                  <a:srgbClr val="262626"/>
                </a:solidFill>
                <a:latin typeface="Calibri"/>
                <a:cs typeface="Calibri"/>
              </a:rPr>
              <a:t>language that </a:t>
            </a:r>
            <a:r>
              <a:rPr sz="3750" spc="-50" dirty="0">
                <a:solidFill>
                  <a:srgbClr val="262626"/>
                </a:solidFill>
                <a:latin typeface="Calibri"/>
                <a:cs typeface="Calibri"/>
              </a:rPr>
              <a:t>the </a:t>
            </a:r>
            <a:r>
              <a:rPr sz="3750" spc="-75" dirty="0">
                <a:solidFill>
                  <a:srgbClr val="262626"/>
                </a:solidFill>
                <a:latin typeface="Calibri"/>
                <a:cs typeface="Calibri"/>
              </a:rPr>
              <a:t>apprentice</a:t>
            </a:r>
            <a:r>
              <a:rPr sz="3750" spc="-345" dirty="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sz="3750" spc="-85" dirty="0">
                <a:solidFill>
                  <a:srgbClr val="262626"/>
                </a:solidFill>
                <a:latin typeface="Calibri"/>
                <a:cs typeface="Calibri"/>
              </a:rPr>
              <a:t>understands</a:t>
            </a:r>
            <a:endParaRPr sz="375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14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750" spc="-80" dirty="0">
                <a:solidFill>
                  <a:srgbClr val="262626"/>
                </a:solidFill>
                <a:latin typeface="Calibri"/>
                <a:cs typeface="Calibri"/>
              </a:rPr>
              <a:t>Summarize </a:t>
            </a:r>
            <a:r>
              <a:rPr sz="3750" spc="-70" dirty="0">
                <a:solidFill>
                  <a:srgbClr val="262626"/>
                </a:solidFill>
                <a:latin typeface="Calibri"/>
                <a:cs typeface="Calibri"/>
              </a:rPr>
              <a:t>your </a:t>
            </a:r>
            <a:r>
              <a:rPr sz="3750" spc="-65" dirty="0">
                <a:solidFill>
                  <a:srgbClr val="262626"/>
                </a:solidFill>
                <a:latin typeface="Calibri"/>
                <a:cs typeface="Calibri"/>
              </a:rPr>
              <a:t>instructions </a:t>
            </a:r>
            <a:r>
              <a:rPr sz="3750" spc="-40" dirty="0">
                <a:solidFill>
                  <a:srgbClr val="262626"/>
                </a:solidFill>
                <a:latin typeface="Calibri"/>
                <a:cs typeface="Calibri"/>
              </a:rPr>
              <a:t>or </a:t>
            </a:r>
            <a:r>
              <a:rPr sz="3750" spc="-100" dirty="0">
                <a:solidFill>
                  <a:srgbClr val="262626"/>
                </a:solidFill>
                <a:latin typeface="Calibri"/>
                <a:cs typeface="Calibri"/>
              </a:rPr>
              <a:t>key</a:t>
            </a:r>
            <a:r>
              <a:rPr sz="3750" spc="-270" dirty="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sz="3750" spc="-65" dirty="0">
                <a:solidFill>
                  <a:srgbClr val="262626"/>
                </a:solidFill>
                <a:latin typeface="Calibri"/>
                <a:cs typeface="Calibri"/>
              </a:rPr>
              <a:t>points</a:t>
            </a:r>
            <a:endParaRPr sz="375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21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750" spc="-55" dirty="0">
                <a:solidFill>
                  <a:srgbClr val="262626"/>
                </a:solidFill>
                <a:latin typeface="Calibri"/>
                <a:cs typeface="Calibri"/>
              </a:rPr>
              <a:t>Explain </a:t>
            </a:r>
            <a:r>
              <a:rPr sz="3750" spc="-60" dirty="0">
                <a:solidFill>
                  <a:srgbClr val="262626"/>
                </a:solidFill>
                <a:latin typeface="Calibri"/>
                <a:cs typeface="Calibri"/>
              </a:rPr>
              <a:t>things </a:t>
            </a:r>
            <a:r>
              <a:rPr sz="3750" spc="-20" dirty="0">
                <a:solidFill>
                  <a:srgbClr val="262626"/>
                </a:solidFill>
                <a:latin typeface="Calibri"/>
                <a:cs typeface="Calibri"/>
              </a:rPr>
              <a:t>in </a:t>
            </a:r>
            <a:r>
              <a:rPr sz="3750" dirty="0">
                <a:solidFill>
                  <a:srgbClr val="262626"/>
                </a:solidFill>
                <a:latin typeface="Calibri"/>
                <a:cs typeface="Calibri"/>
              </a:rPr>
              <a:t>a </a:t>
            </a:r>
            <a:r>
              <a:rPr sz="3750" spc="-55" dirty="0">
                <a:solidFill>
                  <a:srgbClr val="262626"/>
                </a:solidFill>
                <a:latin typeface="Calibri"/>
                <a:cs typeface="Calibri"/>
              </a:rPr>
              <a:t>kind, </a:t>
            </a:r>
            <a:r>
              <a:rPr sz="3750" spc="-80" dirty="0">
                <a:solidFill>
                  <a:srgbClr val="262626"/>
                </a:solidFill>
                <a:latin typeface="Calibri"/>
                <a:cs typeface="Calibri"/>
              </a:rPr>
              <a:t>understandable</a:t>
            </a:r>
            <a:r>
              <a:rPr sz="3750" spc="-459" dirty="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sz="3750" spc="-100" dirty="0">
                <a:solidFill>
                  <a:srgbClr val="262626"/>
                </a:solidFill>
                <a:latin typeface="Calibri"/>
                <a:cs typeface="Calibri"/>
              </a:rPr>
              <a:t>way</a:t>
            </a:r>
            <a:endParaRPr sz="3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38236" y="5683250"/>
            <a:ext cx="3705860" cy="381000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090295" marR="5080" indent="-1078230">
              <a:lnSpc>
                <a:spcPts val="1300"/>
              </a:lnSpc>
              <a:spcBef>
                <a:spcPts val="309"/>
              </a:spcBef>
            </a:pPr>
            <a:r>
              <a:rPr sz="1250" i="1" spc="-30" dirty="0">
                <a:solidFill>
                  <a:srgbClr val="404040"/>
                </a:solidFill>
                <a:latin typeface="Calibri"/>
                <a:cs typeface="Calibri"/>
              </a:rPr>
              <a:t>Adapted </a:t>
            </a:r>
            <a:r>
              <a:rPr sz="1250" i="1" spc="-20" dirty="0">
                <a:solidFill>
                  <a:srgbClr val="404040"/>
                </a:solidFill>
                <a:latin typeface="Calibri"/>
                <a:cs typeface="Calibri"/>
              </a:rPr>
              <a:t>from </a:t>
            </a:r>
            <a:r>
              <a:rPr sz="1250" i="1" spc="-25" dirty="0">
                <a:solidFill>
                  <a:srgbClr val="404040"/>
                </a:solidFill>
                <a:latin typeface="Calibri"/>
                <a:cs typeface="Calibri"/>
              </a:rPr>
              <a:t>Colorado </a:t>
            </a:r>
            <a:r>
              <a:rPr sz="1250" i="1" spc="-30" dirty="0">
                <a:solidFill>
                  <a:srgbClr val="404040"/>
                </a:solidFill>
                <a:latin typeface="Calibri"/>
                <a:cs typeface="Calibri"/>
              </a:rPr>
              <a:t>Patient Navigator Training </a:t>
            </a:r>
            <a:r>
              <a:rPr sz="1250" i="1" spc="-25" dirty="0">
                <a:solidFill>
                  <a:srgbClr val="404040"/>
                </a:solidFill>
                <a:latin typeface="Calibri"/>
                <a:cs typeface="Calibri"/>
              </a:rPr>
              <a:t>program  </a:t>
            </a:r>
            <a:r>
              <a:rPr sz="1250" i="1" spc="-3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http://www.patientnavigatortraining.org/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57073" y="6039063"/>
            <a:ext cx="2593340" cy="0"/>
          </a:xfrm>
          <a:custGeom>
            <a:avLst/>
            <a:gdLst/>
            <a:ahLst/>
            <a:cxnLst/>
            <a:rect l="l" t="t" r="r" b="b"/>
            <a:pathLst>
              <a:path w="2593340">
                <a:moveTo>
                  <a:pt x="0" y="0"/>
                </a:moveTo>
                <a:lnTo>
                  <a:pt x="2592920" y="0"/>
                </a:lnTo>
              </a:path>
            </a:pathLst>
          </a:custGeom>
          <a:ln w="52920">
            <a:solidFill>
              <a:srgbClr val="0563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609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370" y="749255"/>
            <a:ext cx="12030268" cy="137088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4400" spc="-70" dirty="0">
                <a:latin typeface="Calibri"/>
                <a:cs typeface="Calibri"/>
              </a:rPr>
              <a:t>Sometimes it’s more about what you </a:t>
            </a:r>
            <a:r>
              <a:rPr lang="en-US" sz="4400" i="1" u="sng" spc="-70" dirty="0">
                <a:latin typeface="Calibri"/>
                <a:cs typeface="Calibri"/>
              </a:rPr>
              <a:t>don’t</a:t>
            </a:r>
            <a:r>
              <a:rPr lang="en-US" sz="4400" spc="-70" dirty="0">
                <a:latin typeface="Calibri"/>
                <a:cs typeface="Calibri"/>
              </a:rPr>
              <a:t> say! </a:t>
            </a:r>
            <a:r>
              <a:rPr lang="en-US" sz="4400" dirty="0">
                <a:latin typeface="Calibri"/>
                <a:cs typeface="Calibri"/>
              </a:rPr>
              <a:t/>
            </a:r>
            <a:br>
              <a:rPr lang="en-US" sz="4400" dirty="0">
                <a:latin typeface="Calibri"/>
                <a:cs typeface="Calibri"/>
              </a:rPr>
            </a:br>
            <a:endParaRPr spc="-80" dirty="0"/>
          </a:p>
        </p:txBody>
      </p:sp>
      <p:pic>
        <p:nvPicPr>
          <p:cNvPr id="6" name="Picture 2" descr="body language cartoons, body language cartoon, body language picture, body language pictures, body language image, body language images, body language illustration, body language illustrations">
            <a:extLst>
              <a:ext uri="{FF2B5EF4-FFF2-40B4-BE49-F238E27FC236}">
                <a16:creationId xmlns:a16="http://schemas.microsoft.com/office/drawing/2014/main" id="{CD3E2980-0875-4743-BF3A-745293FAF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16" y="2676226"/>
            <a:ext cx="4955432" cy="304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09C0BB50-D05B-4CB8-8D84-80C29D4F3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504" y="2260103"/>
            <a:ext cx="4955432" cy="254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CD860E-BA23-4A7F-A4B3-E1BCC3787A59}"/>
              </a:ext>
            </a:extLst>
          </p:cNvPr>
          <p:cNvSpPr txBox="1"/>
          <p:nvPr/>
        </p:nvSpPr>
        <p:spPr>
          <a:xfrm>
            <a:off x="6291504" y="4737858"/>
            <a:ext cx="5416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When face-to-face, the majority of your message (55%) is communicated non-verbally.</a:t>
            </a:r>
          </a:p>
        </p:txBody>
      </p:sp>
    </p:spTree>
    <p:extLst>
      <p:ext uri="{BB962C8B-B14F-4D97-AF65-F5344CB8AC3E}">
        <p14:creationId xmlns:p14="http://schemas.microsoft.com/office/powerpoint/2010/main" val="402421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8678" y="662517"/>
            <a:ext cx="3131820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55" dirty="0"/>
              <a:t>Tone </a:t>
            </a:r>
            <a:r>
              <a:rPr spc="-40" dirty="0"/>
              <a:t>of</a:t>
            </a:r>
            <a:r>
              <a:rPr spc="-140" dirty="0"/>
              <a:t> </a:t>
            </a:r>
            <a:r>
              <a:rPr spc="-100" dirty="0"/>
              <a:t>Voice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82978" y="1809750"/>
            <a:ext cx="7434580" cy="3485762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 marR="5080">
              <a:lnSpc>
                <a:spcPts val="3700"/>
              </a:lnSpc>
              <a:spcBef>
                <a:spcPts val="890"/>
              </a:spcBef>
            </a:pPr>
            <a:r>
              <a:rPr sz="3750" spc="-65" dirty="0">
                <a:solidFill>
                  <a:srgbClr val="404040"/>
                </a:solidFill>
                <a:latin typeface="Calibri"/>
                <a:cs typeface="Calibri"/>
              </a:rPr>
              <a:t>How does </a:t>
            </a:r>
            <a:r>
              <a:rPr sz="3750" spc="-5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750" spc="-65" dirty="0">
                <a:solidFill>
                  <a:srgbClr val="404040"/>
                </a:solidFill>
                <a:latin typeface="Calibri"/>
                <a:cs typeface="Calibri"/>
              </a:rPr>
              <a:t>tone </a:t>
            </a:r>
            <a:r>
              <a:rPr sz="3750" spc="-40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750" spc="-75" dirty="0">
                <a:solidFill>
                  <a:srgbClr val="404040"/>
                </a:solidFill>
                <a:latin typeface="Calibri"/>
                <a:cs typeface="Calibri"/>
              </a:rPr>
              <a:t>your </a:t>
            </a:r>
            <a:r>
              <a:rPr sz="3750" spc="-60" dirty="0">
                <a:solidFill>
                  <a:srgbClr val="404040"/>
                </a:solidFill>
                <a:latin typeface="Calibri"/>
                <a:cs typeface="Calibri"/>
              </a:rPr>
              <a:t>voice</a:t>
            </a:r>
            <a:r>
              <a:rPr sz="3750" spc="-4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750" spc="-65" dirty="0">
                <a:solidFill>
                  <a:srgbClr val="404040"/>
                </a:solidFill>
                <a:latin typeface="Calibri"/>
                <a:cs typeface="Calibri"/>
              </a:rPr>
              <a:t>impact  </a:t>
            </a:r>
            <a:r>
              <a:rPr sz="3750" spc="-80" dirty="0">
                <a:solidFill>
                  <a:srgbClr val="404040"/>
                </a:solidFill>
                <a:latin typeface="Calibri"/>
                <a:cs typeface="Calibri"/>
              </a:rPr>
              <a:t>communication?</a:t>
            </a:r>
            <a:endParaRPr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50" dirty="0">
              <a:latin typeface="Calibri"/>
              <a:cs typeface="Calibri"/>
            </a:endParaRPr>
          </a:p>
          <a:p>
            <a:pPr marL="12700" marR="1129665">
              <a:lnSpc>
                <a:spcPct val="111100"/>
              </a:lnSpc>
            </a:pPr>
            <a:r>
              <a:rPr sz="3750" spc="-145" dirty="0">
                <a:solidFill>
                  <a:srgbClr val="404040"/>
                </a:solidFill>
                <a:latin typeface="Calibri"/>
                <a:cs typeface="Calibri"/>
              </a:rPr>
              <a:t>Tone </a:t>
            </a:r>
            <a:r>
              <a:rPr sz="3750" spc="-40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750" spc="-60" dirty="0">
                <a:solidFill>
                  <a:srgbClr val="404040"/>
                </a:solidFill>
                <a:latin typeface="Calibri"/>
                <a:cs typeface="Calibri"/>
              </a:rPr>
              <a:t>voice </a:t>
            </a:r>
            <a:r>
              <a:rPr sz="3750" spc="-2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375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750" spc="-75" dirty="0">
                <a:solidFill>
                  <a:srgbClr val="404040"/>
                </a:solidFill>
                <a:latin typeface="Calibri"/>
                <a:cs typeface="Calibri"/>
              </a:rPr>
              <a:t>combination </a:t>
            </a:r>
            <a:r>
              <a:rPr sz="3750" spc="-45" dirty="0">
                <a:solidFill>
                  <a:srgbClr val="404040"/>
                </a:solidFill>
                <a:latin typeface="Calibri"/>
                <a:cs typeface="Calibri"/>
              </a:rPr>
              <a:t>of:  </a:t>
            </a:r>
            <a:r>
              <a:rPr sz="3750" spc="-95" dirty="0">
                <a:solidFill>
                  <a:srgbClr val="404040"/>
                </a:solidFill>
                <a:latin typeface="Calibri"/>
                <a:cs typeface="Calibri"/>
              </a:rPr>
              <a:t>Volume, </a:t>
            </a:r>
            <a:r>
              <a:rPr sz="3750" spc="-65" dirty="0">
                <a:solidFill>
                  <a:srgbClr val="404040"/>
                </a:solidFill>
                <a:latin typeface="Calibri"/>
                <a:cs typeface="Calibri"/>
              </a:rPr>
              <a:t>Pitch, </a:t>
            </a:r>
            <a:r>
              <a:rPr sz="3750" spc="-55" dirty="0">
                <a:solidFill>
                  <a:srgbClr val="404040"/>
                </a:solidFill>
                <a:latin typeface="Calibri"/>
                <a:cs typeface="Calibri"/>
              </a:rPr>
              <a:t>Inflection and</a:t>
            </a:r>
            <a:r>
              <a:rPr sz="3750" spc="-2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750" spc="-75" dirty="0">
                <a:solidFill>
                  <a:srgbClr val="404040"/>
                </a:solidFill>
                <a:latin typeface="Calibri"/>
                <a:cs typeface="Calibri"/>
              </a:rPr>
              <a:t>Rate</a:t>
            </a:r>
            <a:endParaRPr sz="37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058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9599" y="776817"/>
            <a:ext cx="8446770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40" dirty="0"/>
              <a:t>Be </a:t>
            </a:r>
            <a:r>
              <a:rPr spc="-90" dirty="0"/>
              <a:t>aware </a:t>
            </a:r>
            <a:r>
              <a:rPr spc="-40" dirty="0"/>
              <a:t>of </a:t>
            </a:r>
            <a:r>
              <a:rPr spc="-80" dirty="0"/>
              <a:t>what </a:t>
            </a:r>
            <a:r>
              <a:rPr spc="-70" dirty="0"/>
              <a:t>your </a:t>
            </a:r>
            <a:r>
              <a:rPr spc="-65" dirty="0"/>
              <a:t>tone</a:t>
            </a:r>
            <a:r>
              <a:rPr spc="-365" dirty="0"/>
              <a:t> </a:t>
            </a:r>
            <a:r>
              <a:rPr spc="-95" dirty="0"/>
              <a:t>conveys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0532" y="1648882"/>
            <a:ext cx="10170160" cy="42805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14"/>
              </a:spcBef>
              <a:buClr>
                <a:srgbClr val="531B93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900" spc="-50" dirty="0">
                <a:latin typeface="Calibri"/>
                <a:cs typeface="Calibri"/>
              </a:rPr>
              <a:t>Maintain </a:t>
            </a:r>
            <a:r>
              <a:rPr sz="2900" spc="5" dirty="0">
                <a:latin typeface="Calibri"/>
                <a:cs typeface="Calibri"/>
              </a:rPr>
              <a:t>a </a:t>
            </a:r>
            <a:r>
              <a:rPr sz="2900" spc="-50" dirty="0">
                <a:latin typeface="Calibri"/>
                <a:cs typeface="Calibri"/>
              </a:rPr>
              <a:t>demeanor </a:t>
            </a:r>
            <a:r>
              <a:rPr sz="2900" spc="-40" dirty="0">
                <a:latin typeface="Calibri"/>
                <a:cs typeface="Calibri"/>
              </a:rPr>
              <a:t>that </a:t>
            </a:r>
            <a:r>
              <a:rPr sz="2900" spc="-15" dirty="0">
                <a:latin typeface="Calibri"/>
                <a:cs typeface="Calibri"/>
              </a:rPr>
              <a:t>is </a:t>
            </a:r>
            <a:r>
              <a:rPr sz="2900" spc="-50" dirty="0">
                <a:latin typeface="Calibri"/>
                <a:cs typeface="Calibri"/>
              </a:rPr>
              <a:t>warm </a:t>
            </a:r>
            <a:r>
              <a:rPr sz="2900" spc="-35" dirty="0">
                <a:latin typeface="Calibri"/>
                <a:cs typeface="Calibri"/>
              </a:rPr>
              <a:t>and</a:t>
            </a:r>
            <a:r>
              <a:rPr sz="2900" spc="-330" dirty="0">
                <a:latin typeface="Calibri"/>
                <a:cs typeface="Calibri"/>
              </a:rPr>
              <a:t> </a:t>
            </a:r>
            <a:r>
              <a:rPr sz="2900" spc="-40" dirty="0">
                <a:latin typeface="Calibri"/>
                <a:cs typeface="Calibri"/>
              </a:rPr>
              <a:t>friendly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2820"/>
              </a:spcBef>
              <a:buClr>
                <a:srgbClr val="531B93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900" spc="-50" dirty="0">
                <a:latin typeface="Calibri"/>
                <a:cs typeface="Calibri"/>
              </a:rPr>
              <a:t>Maintain </a:t>
            </a:r>
            <a:r>
              <a:rPr sz="2900" spc="-25" dirty="0">
                <a:latin typeface="Calibri"/>
                <a:cs typeface="Calibri"/>
              </a:rPr>
              <a:t>an </a:t>
            </a:r>
            <a:r>
              <a:rPr sz="2900" spc="-45" dirty="0">
                <a:latin typeface="Calibri"/>
                <a:cs typeface="Calibri"/>
              </a:rPr>
              <a:t>attitude </a:t>
            </a:r>
            <a:r>
              <a:rPr sz="2900" spc="-30" dirty="0">
                <a:latin typeface="Calibri"/>
                <a:cs typeface="Calibri"/>
              </a:rPr>
              <a:t>of </a:t>
            </a:r>
            <a:r>
              <a:rPr sz="2900" spc="-45" dirty="0">
                <a:latin typeface="Calibri"/>
                <a:cs typeface="Calibri"/>
              </a:rPr>
              <a:t>confidence </a:t>
            </a:r>
            <a:r>
              <a:rPr sz="2900" spc="-35" dirty="0">
                <a:latin typeface="Calibri"/>
                <a:cs typeface="Calibri"/>
              </a:rPr>
              <a:t>and</a:t>
            </a:r>
            <a:r>
              <a:rPr sz="2900" spc="-260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professionalism</a:t>
            </a:r>
            <a:endParaRPr sz="2900">
              <a:latin typeface="Calibri"/>
              <a:cs typeface="Calibri"/>
            </a:endParaRPr>
          </a:p>
          <a:p>
            <a:pPr marL="355600" marR="22225" indent="-343535">
              <a:lnSpc>
                <a:spcPts val="2900"/>
              </a:lnSpc>
              <a:spcBef>
                <a:spcPts val="2900"/>
              </a:spcBef>
              <a:buClr>
                <a:srgbClr val="531B93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900" spc="-40" dirty="0">
                <a:latin typeface="Calibri"/>
                <a:cs typeface="Calibri"/>
              </a:rPr>
              <a:t>Don’t shout at </a:t>
            </a:r>
            <a:r>
              <a:rPr sz="2900" spc="5" dirty="0">
                <a:latin typeface="Calibri"/>
                <a:cs typeface="Calibri"/>
              </a:rPr>
              <a:t>a </a:t>
            </a:r>
            <a:r>
              <a:rPr sz="2900" spc="-50" dirty="0">
                <a:latin typeface="Calibri"/>
                <a:cs typeface="Calibri"/>
              </a:rPr>
              <a:t>person </a:t>
            </a:r>
            <a:r>
              <a:rPr sz="2900" spc="-45" dirty="0">
                <a:latin typeface="Calibri"/>
                <a:cs typeface="Calibri"/>
              </a:rPr>
              <a:t>whose </a:t>
            </a:r>
            <a:r>
              <a:rPr sz="2900" spc="-40" dirty="0">
                <a:latin typeface="Calibri"/>
                <a:cs typeface="Calibri"/>
              </a:rPr>
              <a:t>primary </a:t>
            </a:r>
            <a:r>
              <a:rPr sz="2900" spc="-50" dirty="0">
                <a:latin typeface="Calibri"/>
                <a:cs typeface="Calibri"/>
              </a:rPr>
              <a:t>language </a:t>
            </a:r>
            <a:r>
              <a:rPr sz="2900" spc="-15" dirty="0">
                <a:latin typeface="Calibri"/>
                <a:cs typeface="Calibri"/>
              </a:rPr>
              <a:t>is </a:t>
            </a:r>
            <a:r>
              <a:rPr sz="2900" spc="-35" dirty="0">
                <a:latin typeface="Calibri"/>
                <a:cs typeface="Calibri"/>
              </a:rPr>
              <a:t>not </a:t>
            </a:r>
            <a:r>
              <a:rPr sz="2900" spc="-40" dirty="0">
                <a:latin typeface="Calibri"/>
                <a:cs typeface="Calibri"/>
              </a:rPr>
              <a:t>English </a:t>
            </a:r>
            <a:r>
              <a:rPr sz="2900" spc="-15" dirty="0">
                <a:latin typeface="Calibri"/>
                <a:cs typeface="Calibri"/>
              </a:rPr>
              <a:t>in</a:t>
            </a:r>
            <a:r>
              <a:rPr sz="2900" spc="-425" dirty="0">
                <a:latin typeface="Calibri"/>
                <a:cs typeface="Calibri"/>
              </a:rPr>
              <a:t> </a:t>
            </a:r>
            <a:r>
              <a:rPr sz="2900" spc="-25" dirty="0">
                <a:latin typeface="Calibri"/>
                <a:cs typeface="Calibri"/>
              </a:rPr>
              <a:t>an  </a:t>
            </a:r>
            <a:r>
              <a:rPr sz="2900" spc="-55" dirty="0">
                <a:latin typeface="Calibri"/>
                <a:cs typeface="Calibri"/>
              </a:rPr>
              <a:t>effort </a:t>
            </a:r>
            <a:r>
              <a:rPr sz="2900" spc="-30" dirty="0">
                <a:latin typeface="Calibri"/>
                <a:cs typeface="Calibri"/>
              </a:rPr>
              <a:t>to </a:t>
            </a:r>
            <a:r>
              <a:rPr sz="2900" spc="-25" dirty="0">
                <a:latin typeface="Calibri"/>
                <a:cs typeface="Calibri"/>
              </a:rPr>
              <a:t>be</a:t>
            </a:r>
            <a:r>
              <a:rPr sz="2900" spc="-150" dirty="0">
                <a:latin typeface="Calibri"/>
                <a:cs typeface="Calibri"/>
              </a:rPr>
              <a:t> </a:t>
            </a:r>
            <a:r>
              <a:rPr sz="2900" spc="-55" dirty="0">
                <a:latin typeface="Calibri"/>
                <a:cs typeface="Calibri"/>
              </a:rPr>
              <a:t>understood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2320"/>
              </a:spcBef>
              <a:buClr>
                <a:srgbClr val="531B93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900" spc="-50" dirty="0">
                <a:latin typeface="Calibri"/>
                <a:cs typeface="Calibri"/>
              </a:rPr>
              <a:t>Maintain </a:t>
            </a:r>
            <a:r>
              <a:rPr sz="2900" spc="5" dirty="0">
                <a:latin typeface="Calibri"/>
                <a:cs typeface="Calibri"/>
              </a:rPr>
              <a:t>a </a:t>
            </a:r>
            <a:r>
              <a:rPr sz="2900" spc="-35" dirty="0">
                <a:latin typeface="Calibri"/>
                <a:cs typeface="Calibri"/>
              </a:rPr>
              <a:t>calm and </a:t>
            </a:r>
            <a:r>
              <a:rPr sz="2900" spc="-45" dirty="0">
                <a:latin typeface="Calibri"/>
                <a:cs typeface="Calibri"/>
              </a:rPr>
              <a:t>reassuring</a:t>
            </a:r>
            <a:r>
              <a:rPr sz="2900" spc="-310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tone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531B93"/>
              </a:buClr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355600" marR="5080" indent="-343535">
              <a:lnSpc>
                <a:spcPts val="2900"/>
              </a:lnSpc>
              <a:buClr>
                <a:srgbClr val="531B93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900" spc="-45" dirty="0">
                <a:latin typeface="Calibri"/>
                <a:cs typeface="Calibri"/>
              </a:rPr>
              <a:t>Speak </a:t>
            </a:r>
            <a:r>
              <a:rPr sz="2900" spc="-40" dirty="0">
                <a:latin typeface="Calibri"/>
                <a:cs typeface="Calibri"/>
              </a:rPr>
              <a:t>clearly </a:t>
            </a:r>
            <a:r>
              <a:rPr sz="2900" spc="-35" dirty="0">
                <a:latin typeface="Calibri"/>
                <a:cs typeface="Calibri"/>
              </a:rPr>
              <a:t>and </a:t>
            </a:r>
            <a:r>
              <a:rPr sz="2900" spc="-45" dirty="0">
                <a:latin typeface="Calibri"/>
                <a:cs typeface="Calibri"/>
              </a:rPr>
              <a:t>adjust </a:t>
            </a:r>
            <a:r>
              <a:rPr sz="2900" spc="-50" dirty="0">
                <a:latin typeface="Calibri"/>
                <a:cs typeface="Calibri"/>
              </a:rPr>
              <a:t>your volume </a:t>
            </a:r>
            <a:r>
              <a:rPr sz="2900" spc="-30" dirty="0">
                <a:latin typeface="Calibri"/>
                <a:cs typeface="Calibri"/>
              </a:rPr>
              <a:t>or </a:t>
            </a:r>
            <a:r>
              <a:rPr sz="2900" spc="-45" dirty="0">
                <a:latin typeface="Calibri"/>
                <a:cs typeface="Calibri"/>
              </a:rPr>
              <a:t>tone </a:t>
            </a:r>
            <a:r>
              <a:rPr sz="2900" spc="-30" dirty="0">
                <a:latin typeface="Calibri"/>
                <a:cs typeface="Calibri"/>
              </a:rPr>
              <a:t>as </a:t>
            </a:r>
            <a:r>
              <a:rPr sz="2900" spc="-40" dirty="0">
                <a:latin typeface="Calibri"/>
                <a:cs typeface="Calibri"/>
              </a:rPr>
              <a:t>necessary based</a:t>
            </a:r>
            <a:r>
              <a:rPr sz="2900" spc="-340" dirty="0">
                <a:latin typeface="Calibri"/>
                <a:cs typeface="Calibri"/>
              </a:rPr>
              <a:t> </a:t>
            </a:r>
            <a:r>
              <a:rPr sz="2900" spc="-25" dirty="0">
                <a:latin typeface="Calibri"/>
                <a:cs typeface="Calibri"/>
              </a:rPr>
              <a:t>on  </a:t>
            </a:r>
            <a:r>
              <a:rPr sz="2900" spc="-65" dirty="0">
                <a:latin typeface="Calibri"/>
                <a:cs typeface="Calibri"/>
              </a:rPr>
              <a:t>people’s </a:t>
            </a:r>
            <a:r>
              <a:rPr sz="2900" spc="-55" dirty="0">
                <a:latin typeface="Calibri"/>
                <a:cs typeface="Calibri"/>
              </a:rPr>
              <a:t>reactions</a:t>
            </a:r>
            <a:endParaRPr sz="29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18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512</Words>
  <Application>Microsoft Office PowerPoint</Application>
  <PresentationFormat>Widescreen</PresentationFormat>
  <Paragraphs>65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Franklin Gothic Heavy</vt:lpstr>
      <vt:lpstr>Wingdings</vt:lpstr>
      <vt:lpstr>Office Theme</vt:lpstr>
      <vt:lpstr>OBJECTIVES</vt:lpstr>
      <vt:lpstr>What influences how we communicate?</vt:lpstr>
      <vt:lpstr>Consider these questions as you watch this video example of poor communication.  </vt:lpstr>
      <vt:lpstr>2 Ways messages are communicated:               Verbal &amp; Non-verbal</vt:lpstr>
      <vt:lpstr>DOs &amp; DON’Ts of Verbal Communication</vt:lpstr>
      <vt:lpstr>Tips for Effective Verbal Communication </vt:lpstr>
      <vt:lpstr>Sometimes it’s more about what you don’t say!  </vt:lpstr>
      <vt:lpstr>Tone of Voice</vt:lpstr>
      <vt:lpstr>Be aware of what your tone conveys</vt:lpstr>
      <vt:lpstr>PowerPoint Presentation</vt:lpstr>
      <vt:lpstr>Set up the ideal environment for communication</vt:lpstr>
      <vt:lpstr>Set up the ideal environment for communication</vt:lpstr>
      <vt:lpstr>Be aware of the other person’s body language, tone and non-  verbal communications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Dawn Comito</dc:creator>
  <cp:lastModifiedBy>John Knorr</cp:lastModifiedBy>
  <cp:revision>16</cp:revision>
  <dcterms:created xsi:type="dcterms:W3CDTF">2020-07-22T18:02:13Z</dcterms:created>
  <dcterms:modified xsi:type="dcterms:W3CDTF">2020-09-16T18:21:36Z</dcterms:modified>
</cp:coreProperties>
</file>