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3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3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9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8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4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1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4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6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16F3-7F2E-4F7A-B9DA-17F12E27B27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3E37-787B-4A6C-B76E-9F8632AAD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8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7085" y="2545940"/>
            <a:ext cx="10805189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473700" algn="r">
              <a:lnSpc>
                <a:spcPct val="100000"/>
              </a:lnSpc>
              <a:spcBef>
                <a:spcPts val="130"/>
              </a:spcBef>
            </a:pPr>
            <a:r>
              <a:rPr spc="-75" dirty="0" smtClean="0"/>
              <a:t>O</a:t>
            </a:r>
            <a:r>
              <a:rPr spc="-65" dirty="0" smtClean="0"/>
              <a:t>B</a:t>
            </a:r>
            <a:r>
              <a:rPr spc="-40" dirty="0" smtClean="0"/>
              <a:t>J</a:t>
            </a:r>
            <a:r>
              <a:rPr spc="-65" dirty="0" smtClean="0"/>
              <a:t>EC</a:t>
            </a:r>
            <a:r>
              <a:rPr spc="-55" dirty="0" smtClean="0"/>
              <a:t>T</a:t>
            </a:r>
            <a:r>
              <a:rPr spc="-35" dirty="0" smtClean="0"/>
              <a:t>I</a:t>
            </a:r>
            <a:r>
              <a:rPr spc="-70" dirty="0" smtClean="0"/>
              <a:t>V</a:t>
            </a:r>
            <a:r>
              <a:rPr spc="-65" dirty="0" smtClean="0"/>
              <a:t>E</a:t>
            </a:r>
            <a:r>
              <a:rPr lang="en-US" spc="-65" dirty="0"/>
              <a:t>S</a:t>
            </a:r>
            <a:endParaRPr spc="20" dirty="0"/>
          </a:p>
        </p:txBody>
      </p:sp>
      <p:sp>
        <p:nvSpPr>
          <p:cNvPr id="4" name="object 4"/>
          <p:cNvSpPr txBox="1"/>
          <p:nvPr/>
        </p:nvSpPr>
        <p:spPr>
          <a:xfrm>
            <a:off x="415132" y="3267075"/>
            <a:ext cx="3561696" cy="1747273"/>
          </a:xfrm>
          <a:prstGeom prst="rect">
            <a:avLst/>
          </a:prstGeom>
        </p:spPr>
        <p:txBody>
          <a:bodyPr vert="horz" wrap="square" lIns="0" tIns="282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25"/>
              </a:spcBef>
            </a:pPr>
            <a:r>
              <a:rPr lang="en-US" sz="6250" b="1" spc="-20" dirty="0" smtClean="0">
                <a:solidFill>
                  <a:srgbClr val="FFFFFF"/>
                </a:solidFill>
                <a:latin typeface="Calibri"/>
                <a:cs typeface="Calibri"/>
              </a:rPr>
              <a:t>Module 2</a:t>
            </a:r>
            <a:r>
              <a:rPr sz="6250" b="1" spc="-35" dirty="0" smtClean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6250" dirty="0">
              <a:latin typeface="Calibri"/>
              <a:cs typeface="Calibri"/>
            </a:endParaRPr>
          </a:p>
          <a:p>
            <a:pPr marL="146050">
              <a:lnSpc>
                <a:spcPct val="100000"/>
              </a:lnSpc>
              <a:spcBef>
                <a:spcPts val="850"/>
              </a:spcBef>
            </a:pP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Adult</a:t>
            </a:r>
            <a:r>
              <a:rPr sz="25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45" dirty="0">
                <a:solidFill>
                  <a:srgbClr val="FFFFFF"/>
                </a:solidFill>
                <a:latin typeface="Calibri"/>
                <a:cs typeface="Calibri"/>
              </a:rPr>
              <a:t>Learning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5300" y="3799413"/>
            <a:ext cx="3634104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50" b="0" spc="55" dirty="0">
                <a:solidFill>
                  <a:srgbClr val="FFFFFF"/>
                </a:solidFill>
                <a:latin typeface="Calibri Light"/>
                <a:cs typeface="Calibri Light"/>
              </a:rPr>
              <a:t>Learn </a:t>
            </a:r>
            <a:r>
              <a:rPr sz="2050" b="0" spc="60" dirty="0">
                <a:solidFill>
                  <a:srgbClr val="FFFFFF"/>
                </a:solidFill>
                <a:latin typeface="Calibri Light"/>
                <a:cs typeface="Calibri Light"/>
              </a:rPr>
              <a:t>about </a:t>
            </a:r>
            <a:r>
              <a:rPr sz="2050" b="0" spc="70" dirty="0">
                <a:solidFill>
                  <a:srgbClr val="FFFFFF"/>
                </a:solidFill>
                <a:latin typeface="Calibri Light"/>
                <a:cs typeface="Calibri Light"/>
              </a:rPr>
              <a:t>SMART </a:t>
            </a:r>
            <a:r>
              <a:rPr sz="2050" b="0" spc="55" dirty="0">
                <a:solidFill>
                  <a:srgbClr val="FFFFFF"/>
                </a:solidFill>
                <a:latin typeface="Calibri Light"/>
                <a:cs typeface="Calibri Light"/>
              </a:rPr>
              <a:t>Goals</a:t>
            </a:r>
            <a:r>
              <a:rPr sz="2050" b="0" spc="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and</a:t>
            </a:r>
            <a:endParaRPr sz="2050" dirty="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03899" y="4015313"/>
            <a:ext cx="350837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50" b="0" spc="45" dirty="0">
                <a:solidFill>
                  <a:srgbClr val="FFFFFF"/>
                </a:solidFill>
                <a:latin typeface="Calibri Light"/>
                <a:cs typeface="Calibri Light"/>
              </a:rPr>
              <a:t>their </a:t>
            </a: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application </a:t>
            </a:r>
            <a:r>
              <a:rPr sz="2050" b="0" spc="20" dirty="0">
                <a:solidFill>
                  <a:srgbClr val="FFFFFF"/>
                </a:solidFill>
                <a:latin typeface="Calibri Light"/>
                <a:cs typeface="Calibri Light"/>
              </a:rPr>
              <a:t>to </a:t>
            </a:r>
            <a:r>
              <a:rPr sz="2050" b="0" spc="55" dirty="0">
                <a:solidFill>
                  <a:srgbClr val="FFFFFF"/>
                </a:solidFill>
                <a:latin typeface="Calibri Light"/>
                <a:cs typeface="Calibri Light"/>
              </a:rPr>
              <a:t>goal</a:t>
            </a:r>
            <a:r>
              <a:rPr sz="2050" b="0" spc="16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40" dirty="0">
                <a:solidFill>
                  <a:srgbClr val="FFFFFF"/>
                </a:solidFill>
                <a:latin typeface="Calibri Light"/>
                <a:cs typeface="Calibri Light"/>
              </a:rPr>
              <a:t>setting</a:t>
            </a:r>
            <a:endParaRPr sz="205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5300" y="4282012"/>
            <a:ext cx="3771265" cy="609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0665">
              <a:lnSpc>
                <a:spcPts val="2280"/>
              </a:lnSpc>
              <a:spcBef>
                <a:spcPts val="130"/>
              </a:spcBef>
            </a:pP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with</a:t>
            </a:r>
            <a:r>
              <a:rPr sz="2050" b="0" spc="8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50" dirty="0" smtClean="0">
                <a:solidFill>
                  <a:srgbClr val="FFFFFF"/>
                </a:solidFill>
                <a:latin typeface="Calibri Light"/>
                <a:cs typeface="Calibri Light"/>
              </a:rPr>
              <a:t>Apprentices</a:t>
            </a:r>
            <a:endParaRPr sz="2050" dirty="0">
              <a:latin typeface="Calibri Light"/>
              <a:cs typeface="Calibri Light"/>
            </a:endParaRPr>
          </a:p>
          <a:p>
            <a:pPr marL="241300" indent="-228600">
              <a:lnSpc>
                <a:spcPts val="228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50" b="0" spc="45" dirty="0">
                <a:solidFill>
                  <a:srgbClr val="FFFFFF"/>
                </a:solidFill>
                <a:latin typeface="Calibri Light"/>
                <a:cs typeface="Calibri Light"/>
              </a:rPr>
              <a:t>Reflect on </a:t>
            </a:r>
            <a:r>
              <a:rPr sz="2050" b="0" spc="35" dirty="0">
                <a:solidFill>
                  <a:srgbClr val="FFFFFF"/>
                </a:solidFill>
                <a:latin typeface="Calibri Light"/>
                <a:cs typeface="Calibri Light"/>
              </a:rPr>
              <a:t>different</a:t>
            </a:r>
            <a:r>
              <a:rPr sz="2050" b="0" spc="11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55" dirty="0">
                <a:solidFill>
                  <a:srgbClr val="FFFFFF"/>
                </a:solidFill>
                <a:latin typeface="Calibri Light"/>
                <a:cs typeface="Calibri Light"/>
              </a:rPr>
              <a:t>approaches</a:t>
            </a:r>
            <a:endParaRPr sz="2050" dirty="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03899" y="4802711"/>
            <a:ext cx="365569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50" b="0" spc="20" dirty="0">
                <a:solidFill>
                  <a:srgbClr val="FFFFFF"/>
                </a:solidFill>
                <a:latin typeface="Calibri Light"/>
                <a:cs typeface="Calibri Light"/>
              </a:rPr>
              <a:t>to </a:t>
            </a:r>
            <a:r>
              <a:rPr sz="2050" b="0" spc="55" dirty="0">
                <a:solidFill>
                  <a:srgbClr val="FFFFFF"/>
                </a:solidFill>
                <a:latin typeface="Calibri Light"/>
                <a:cs typeface="Calibri Light"/>
              </a:rPr>
              <a:t>working </a:t>
            </a:r>
            <a:r>
              <a:rPr sz="2050" b="0" spc="45" dirty="0">
                <a:solidFill>
                  <a:srgbClr val="FFFFFF"/>
                </a:solidFill>
                <a:latin typeface="Calibri Light"/>
                <a:cs typeface="Calibri Light"/>
              </a:rPr>
              <a:t>with </a:t>
            </a: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Apprentices</a:t>
            </a:r>
            <a:r>
              <a:rPr sz="2050" b="0" spc="2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and</a:t>
            </a:r>
            <a:endParaRPr sz="205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03899" y="5018611"/>
            <a:ext cx="330009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50" b="0" spc="45" dirty="0">
                <a:solidFill>
                  <a:srgbClr val="FFFFFF"/>
                </a:solidFill>
                <a:latin typeface="Calibri Light"/>
                <a:cs typeface="Calibri Light"/>
              </a:rPr>
              <a:t>their </a:t>
            </a: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potential </a:t>
            </a:r>
            <a:r>
              <a:rPr sz="2050" b="0" spc="25" dirty="0">
                <a:solidFill>
                  <a:srgbClr val="FFFFFF"/>
                </a:solidFill>
                <a:latin typeface="Calibri Light"/>
                <a:cs typeface="Calibri Light"/>
              </a:rPr>
              <a:t>for</a:t>
            </a:r>
            <a:r>
              <a:rPr sz="2050" b="0" spc="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Apprentice</a:t>
            </a:r>
            <a:endParaRPr sz="205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03899" y="5234511"/>
            <a:ext cx="87058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s</a:t>
            </a:r>
            <a:r>
              <a:rPr sz="2050" b="0" spc="65" dirty="0">
                <a:solidFill>
                  <a:srgbClr val="FFFFFF"/>
                </a:solidFill>
                <a:latin typeface="Calibri Light"/>
                <a:cs typeface="Calibri Light"/>
              </a:rPr>
              <a:t>ucc</a:t>
            </a:r>
            <a:r>
              <a:rPr sz="2050" b="0" spc="70" dirty="0">
                <a:solidFill>
                  <a:srgbClr val="FFFFFF"/>
                </a:solidFill>
                <a:latin typeface="Calibri Light"/>
                <a:cs typeface="Calibri Light"/>
              </a:rPr>
              <a:t>e</a:t>
            </a:r>
            <a:r>
              <a:rPr sz="2050" b="0" spc="50" dirty="0">
                <a:solidFill>
                  <a:srgbClr val="FFFFFF"/>
                </a:solidFill>
                <a:latin typeface="Calibri Light"/>
                <a:cs typeface="Calibri Light"/>
              </a:rPr>
              <a:t>ss</a:t>
            </a:r>
            <a:endParaRPr sz="205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129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1726" y="599017"/>
            <a:ext cx="6137275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50" b="1" spc="-110" dirty="0">
                <a:solidFill>
                  <a:srgbClr val="4472C4"/>
                </a:solidFill>
                <a:latin typeface="Calibri"/>
                <a:cs typeface="Calibri"/>
              </a:rPr>
              <a:t>Value </a:t>
            </a:r>
            <a:r>
              <a:rPr sz="4550" b="1" spc="-40" dirty="0">
                <a:solidFill>
                  <a:srgbClr val="4472C4"/>
                </a:solidFill>
                <a:latin typeface="Calibri"/>
                <a:cs typeface="Calibri"/>
              </a:rPr>
              <a:t>of </a:t>
            </a:r>
            <a:r>
              <a:rPr sz="4550" b="1" spc="-70" dirty="0">
                <a:solidFill>
                  <a:srgbClr val="4472C4"/>
                </a:solidFill>
                <a:latin typeface="Calibri"/>
                <a:cs typeface="Calibri"/>
              </a:rPr>
              <a:t>establishing</a:t>
            </a:r>
            <a:r>
              <a:rPr sz="4550" b="1" spc="-210" dirty="0">
                <a:solidFill>
                  <a:srgbClr val="4472C4"/>
                </a:solidFill>
                <a:latin typeface="Calibri"/>
                <a:cs typeface="Calibri"/>
              </a:rPr>
              <a:t> </a:t>
            </a:r>
            <a:r>
              <a:rPr sz="4550" b="1" spc="-65" dirty="0">
                <a:solidFill>
                  <a:srgbClr val="4472C4"/>
                </a:solidFill>
                <a:latin typeface="Calibri"/>
                <a:cs typeface="Calibri"/>
              </a:rPr>
              <a:t>goals</a:t>
            </a:r>
            <a:endParaRPr sz="4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2242" y="1445682"/>
            <a:ext cx="7221220" cy="410273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0" dirty="0">
                <a:latin typeface="Calibri"/>
                <a:cs typeface="Calibri"/>
              </a:rPr>
              <a:t>Assists </a:t>
            </a:r>
            <a:r>
              <a:rPr sz="2900" spc="-35" dirty="0">
                <a:latin typeface="Calibri"/>
                <a:cs typeface="Calibri"/>
              </a:rPr>
              <a:t>with </a:t>
            </a:r>
            <a:r>
              <a:rPr sz="2900" spc="-40" dirty="0">
                <a:latin typeface="Calibri"/>
                <a:cs typeface="Calibri"/>
              </a:rPr>
              <a:t>prioritizing learning</a:t>
            </a:r>
            <a:r>
              <a:rPr sz="2900" spc="-19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needs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5" dirty="0">
                <a:latin typeface="Calibri"/>
                <a:cs typeface="Calibri"/>
              </a:rPr>
              <a:t>Highlights</a:t>
            </a:r>
            <a:r>
              <a:rPr sz="2900" spc="-65" dirty="0">
                <a:latin typeface="Calibri"/>
                <a:cs typeface="Calibri"/>
              </a:rPr>
              <a:t> </a:t>
            </a:r>
            <a:r>
              <a:rPr sz="2900" spc="-55" dirty="0">
                <a:latin typeface="Calibri"/>
                <a:cs typeface="Calibri"/>
              </a:rPr>
              <a:t>strengths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5" dirty="0">
                <a:latin typeface="Calibri"/>
                <a:cs typeface="Calibri"/>
              </a:rPr>
              <a:t>Identifies </a:t>
            </a:r>
            <a:r>
              <a:rPr sz="2900" spc="-60" dirty="0">
                <a:latin typeface="Calibri"/>
                <a:cs typeface="Calibri"/>
              </a:rPr>
              <a:t>developmental</a:t>
            </a:r>
            <a:r>
              <a:rPr sz="2900" spc="-6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needs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60" dirty="0">
                <a:latin typeface="Calibri"/>
                <a:cs typeface="Calibri"/>
              </a:rPr>
              <a:t>Improves </a:t>
            </a:r>
            <a:r>
              <a:rPr sz="2900" spc="-55" dirty="0">
                <a:latin typeface="Calibri"/>
                <a:cs typeface="Calibri"/>
              </a:rPr>
              <a:t>self-esteem </a:t>
            </a:r>
            <a:r>
              <a:rPr sz="2900" spc="-35" dirty="0">
                <a:latin typeface="Calibri"/>
                <a:cs typeface="Calibri"/>
              </a:rPr>
              <a:t>with </a:t>
            </a:r>
            <a:r>
              <a:rPr sz="2900" spc="-45" dirty="0">
                <a:latin typeface="Calibri"/>
                <a:cs typeface="Calibri"/>
              </a:rPr>
              <a:t>goal</a:t>
            </a:r>
            <a:r>
              <a:rPr sz="2900" spc="-150" dirty="0">
                <a:latin typeface="Calibri"/>
                <a:cs typeface="Calibri"/>
              </a:rPr>
              <a:t> </a:t>
            </a:r>
            <a:r>
              <a:rPr sz="2900" spc="-60" dirty="0">
                <a:latin typeface="Calibri"/>
                <a:cs typeface="Calibri"/>
              </a:rPr>
              <a:t>attainment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45" dirty="0">
                <a:latin typeface="Calibri"/>
                <a:cs typeface="Calibri"/>
              </a:rPr>
              <a:t>Helps </a:t>
            </a:r>
            <a:r>
              <a:rPr sz="2900" spc="-50" dirty="0">
                <a:latin typeface="Calibri"/>
                <a:cs typeface="Calibri"/>
              </a:rPr>
              <a:t>Apprentice </a:t>
            </a:r>
            <a:r>
              <a:rPr sz="2900" spc="-45" dirty="0">
                <a:latin typeface="Calibri"/>
                <a:cs typeface="Calibri"/>
              </a:rPr>
              <a:t>visualize, </a:t>
            </a:r>
            <a:r>
              <a:rPr sz="2900" spc="-65" dirty="0">
                <a:latin typeface="Calibri"/>
                <a:cs typeface="Calibri"/>
              </a:rPr>
              <a:t>take </a:t>
            </a:r>
            <a:r>
              <a:rPr sz="2900" spc="-40" dirty="0">
                <a:latin typeface="Calibri"/>
                <a:cs typeface="Calibri"/>
              </a:rPr>
              <a:t>action,</a:t>
            </a:r>
            <a:r>
              <a:rPr sz="2900" spc="-13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actualize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50" dirty="0">
                <a:latin typeface="Calibri"/>
                <a:cs typeface="Calibri"/>
              </a:rPr>
              <a:t>Establishes</a:t>
            </a:r>
            <a:r>
              <a:rPr sz="2900" spc="-55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accountability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60" dirty="0">
                <a:latin typeface="Calibri"/>
                <a:cs typeface="Calibri"/>
              </a:rPr>
              <a:t>Generates </a:t>
            </a:r>
            <a:r>
              <a:rPr sz="2900" spc="-40" dirty="0">
                <a:latin typeface="Calibri"/>
                <a:cs typeface="Calibri"/>
              </a:rPr>
              <a:t>success</a:t>
            </a:r>
            <a:r>
              <a:rPr sz="2900" spc="-13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stories</a:t>
            </a:r>
            <a:endParaRPr sz="29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900" spc="-50" dirty="0">
                <a:latin typeface="Calibri"/>
                <a:cs typeface="Calibri"/>
              </a:rPr>
              <a:t>Stimulates </a:t>
            </a:r>
            <a:r>
              <a:rPr sz="2900" spc="-45" dirty="0">
                <a:latin typeface="Calibri"/>
                <a:cs typeface="Calibri"/>
              </a:rPr>
              <a:t>future</a:t>
            </a:r>
            <a:r>
              <a:rPr sz="2900" spc="-100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goals</a:t>
            </a:r>
            <a:endParaRPr sz="29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875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0750" y="2036716"/>
            <a:ext cx="10824210" cy="2501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5200"/>
              </a:lnSpc>
              <a:spcBef>
                <a:spcPts val="90"/>
              </a:spcBef>
            </a:pPr>
            <a:r>
              <a:rPr sz="4500" b="0" spc="-45" dirty="0">
                <a:latin typeface="Calibri Light"/>
                <a:cs typeface="Calibri Light"/>
              </a:rPr>
              <a:t>There </a:t>
            </a:r>
            <a:r>
              <a:rPr sz="4500" b="0" spc="5" dirty="0">
                <a:latin typeface="Calibri Light"/>
                <a:cs typeface="Calibri Light"/>
              </a:rPr>
              <a:t>is </a:t>
            </a:r>
            <a:r>
              <a:rPr sz="4500" b="0" spc="35" dirty="0">
                <a:latin typeface="Calibri Light"/>
                <a:cs typeface="Calibri Light"/>
              </a:rPr>
              <a:t>a</a:t>
            </a:r>
            <a:r>
              <a:rPr sz="4500" b="0" spc="-265" dirty="0">
                <a:latin typeface="Calibri Light"/>
                <a:cs typeface="Calibri Light"/>
              </a:rPr>
              <a:t> </a:t>
            </a:r>
            <a:r>
              <a:rPr sz="4500" b="0" spc="-60" dirty="0">
                <a:latin typeface="Calibri Light"/>
                <a:cs typeface="Calibri Light"/>
              </a:rPr>
              <a:t>difference</a:t>
            </a:r>
            <a:endParaRPr sz="4500">
              <a:latin typeface="Calibri Light"/>
              <a:cs typeface="Calibri Light"/>
            </a:endParaRPr>
          </a:p>
          <a:p>
            <a:pPr marL="12700">
              <a:lnSpc>
                <a:spcPts val="5200"/>
              </a:lnSpc>
            </a:pPr>
            <a:r>
              <a:rPr sz="4500" b="0" spc="-50" dirty="0">
                <a:latin typeface="Calibri Light"/>
                <a:cs typeface="Calibri Light"/>
              </a:rPr>
              <a:t>between </a:t>
            </a:r>
            <a:r>
              <a:rPr sz="4500" b="0" spc="-5" dirty="0">
                <a:latin typeface="Calibri Light"/>
                <a:cs typeface="Calibri Light"/>
              </a:rPr>
              <a:t>an </a:t>
            </a:r>
            <a:r>
              <a:rPr sz="4500" b="0" spc="-55" dirty="0">
                <a:latin typeface="Calibri Light"/>
                <a:cs typeface="Calibri Light"/>
              </a:rPr>
              <a:t>overarching </a:t>
            </a:r>
            <a:r>
              <a:rPr sz="4500" b="0" spc="-40" dirty="0">
                <a:latin typeface="Calibri Light"/>
                <a:cs typeface="Calibri Light"/>
              </a:rPr>
              <a:t>goal </a:t>
            </a:r>
            <a:r>
              <a:rPr sz="4500" b="0" spc="-20" dirty="0">
                <a:latin typeface="Calibri Light"/>
                <a:cs typeface="Calibri Light"/>
              </a:rPr>
              <a:t>and </a:t>
            </a:r>
            <a:r>
              <a:rPr sz="4500" b="0" spc="35" dirty="0">
                <a:latin typeface="Calibri Light"/>
                <a:cs typeface="Calibri Light"/>
              </a:rPr>
              <a:t>a </a:t>
            </a:r>
            <a:r>
              <a:rPr sz="4500" b="0" spc="-45" dirty="0">
                <a:latin typeface="Calibri Light"/>
                <a:cs typeface="Calibri Light"/>
              </a:rPr>
              <a:t>SMART</a:t>
            </a:r>
            <a:r>
              <a:rPr sz="4500" b="0" spc="-575" dirty="0">
                <a:latin typeface="Calibri Light"/>
                <a:cs typeface="Calibri Light"/>
              </a:rPr>
              <a:t> </a:t>
            </a:r>
            <a:r>
              <a:rPr sz="4500" b="0" spc="-35" dirty="0">
                <a:latin typeface="Calibri Light"/>
                <a:cs typeface="Calibri Light"/>
              </a:rPr>
              <a:t>goal.</a:t>
            </a:r>
            <a:endParaRPr sz="45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700"/>
              </a:spcBef>
            </a:pPr>
            <a:r>
              <a:rPr sz="4500" b="0" spc="-55" dirty="0">
                <a:solidFill>
                  <a:srgbClr val="4472C4"/>
                </a:solidFill>
                <a:latin typeface="Calibri Light"/>
                <a:cs typeface="Calibri Light"/>
              </a:rPr>
              <a:t>What </a:t>
            </a:r>
            <a:r>
              <a:rPr sz="4500" b="0" spc="5" dirty="0">
                <a:solidFill>
                  <a:srgbClr val="4472C4"/>
                </a:solidFill>
                <a:latin typeface="Calibri Light"/>
                <a:cs typeface="Calibri Light"/>
              </a:rPr>
              <a:t>is </a:t>
            </a:r>
            <a:r>
              <a:rPr sz="4500" b="0" spc="35" dirty="0">
                <a:solidFill>
                  <a:srgbClr val="4472C4"/>
                </a:solidFill>
                <a:latin typeface="Calibri Light"/>
                <a:cs typeface="Calibri Light"/>
              </a:rPr>
              <a:t>a </a:t>
            </a:r>
            <a:r>
              <a:rPr sz="4500" b="0" spc="-45" dirty="0">
                <a:solidFill>
                  <a:srgbClr val="4472C4"/>
                </a:solidFill>
                <a:latin typeface="Calibri Light"/>
                <a:cs typeface="Calibri Light"/>
              </a:rPr>
              <a:t>SMART</a:t>
            </a:r>
            <a:r>
              <a:rPr sz="4500" b="0" spc="-370" dirty="0">
                <a:solidFill>
                  <a:srgbClr val="4472C4"/>
                </a:solidFill>
                <a:latin typeface="Calibri Light"/>
                <a:cs typeface="Calibri Light"/>
              </a:rPr>
              <a:t> </a:t>
            </a:r>
            <a:r>
              <a:rPr sz="4500" b="0" spc="-35" dirty="0">
                <a:solidFill>
                  <a:srgbClr val="4472C4"/>
                </a:solidFill>
                <a:latin typeface="Calibri Light"/>
                <a:cs typeface="Calibri Light"/>
              </a:rPr>
              <a:t>goal?</a:t>
            </a:r>
            <a:endParaRPr sz="450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9127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2178" y="675217"/>
            <a:ext cx="3129280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50" b="1" spc="-85" dirty="0">
                <a:solidFill>
                  <a:srgbClr val="4472C4"/>
                </a:solidFill>
                <a:latin typeface="Calibri"/>
                <a:cs typeface="Calibri"/>
              </a:rPr>
              <a:t>SMART</a:t>
            </a:r>
            <a:r>
              <a:rPr sz="4550" b="1" spc="-210" dirty="0">
                <a:solidFill>
                  <a:srgbClr val="4472C4"/>
                </a:solidFill>
                <a:latin typeface="Calibri"/>
                <a:cs typeface="Calibri"/>
              </a:rPr>
              <a:t> </a:t>
            </a:r>
            <a:r>
              <a:rPr sz="4550" b="1" spc="-60" dirty="0">
                <a:solidFill>
                  <a:srgbClr val="4472C4"/>
                </a:solidFill>
                <a:latin typeface="Calibri"/>
                <a:cs typeface="Calibri"/>
              </a:rPr>
              <a:t>Goals</a:t>
            </a:r>
            <a:endParaRPr sz="4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778" y="2690282"/>
            <a:ext cx="4312285" cy="13208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390"/>
              </a:lnSpc>
              <a:spcBef>
                <a:spcPts val="114"/>
              </a:spcBef>
            </a:pPr>
            <a:r>
              <a:rPr sz="2900" spc="-50" dirty="0">
                <a:latin typeface="Calibri"/>
                <a:cs typeface="Calibri"/>
              </a:rPr>
              <a:t>Modest, short-term</a:t>
            </a:r>
            <a:r>
              <a:rPr sz="2900" spc="-125" dirty="0">
                <a:latin typeface="Calibri"/>
                <a:cs typeface="Calibri"/>
              </a:rPr>
              <a:t> </a:t>
            </a:r>
            <a:r>
              <a:rPr sz="2900" spc="-45" dirty="0">
                <a:latin typeface="Calibri"/>
                <a:cs typeface="Calibri"/>
              </a:rPr>
              <a:t>goals</a:t>
            </a:r>
            <a:endParaRPr sz="2900">
              <a:latin typeface="Calibri"/>
              <a:cs typeface="Calibri"/>
            </a:endParaRPr>
          </a:p>
          <a:p>
            <a:pPr marL="12700" marR="5080">
              <a:lnSpc>
                <a:spcPts val="3400"/>
              </a:lnSpc>
              <a:spcBef>
                <a:spcPts val="90"/>
              </a:spcBef>
            </a:pPr>
            <a:r>
              <a:rPr sz="2900" spc="-40" dirty="0">
                <a:latin typeface="Calibri"/>
                <a:cs typeface="Calibri"/>
              </a:rPr>
              <a:t>can </a:t>
            </a:r>
            <a:r>
              <a:rPr sz="2900" spc="-35" dirty="0">
                <a:latin typeface="Calibri"/>
                <a:cs typeface="Calibri"/>
              </a:rPr>
              <a:t>lead </a:t>
            </a:r>
            <a:r>
              <a:rPr sz="2900" spc="-30" dirty="0">
                <a:latin typeface="Calibri"/>
                <a:cs typeface="Calibri"/>
              </a:rPr>
              <a:t>to </a:t>
            </a:r>
            <a:r>
              <a:rPr sz="2900" spc="-45" dirty="0">
                <a:latin typeface="Calibri"/>
                <a:cs typeface="Calibri"/>
              </a:rPr>
              <a:t>accomplishing</a:t>
            </a:r>
            <a:r>
              <a:rPr sz="2900" spc="-280" dirty="0">
                <a:latin typeface="Calibri"/>
                <a:cs typeface="Calibri"/>
              </a:rPr>
              <a:t> </a:t>
            </a:r>
            <a:r>
              <a:rPr sz="2900" spc="-30" dirty="0">
                <a:latin typeface="Calibri"/>
                <a:cs typeface="Calibri"/>
              </a:rPr>
              <a:t>the  </a:t>
            </a:r>
            <a:r>
              <a:rPr sz="2900" spc="-50" dirty="0">
                <a:latin typeface="Calibri"/>
                <a:cs typeface="Calibri"/>
              </a:rPr>
              <a:t>ultimate, </a:t>
            </a:r>
            <a:r>
              <a:rPr sz="2900" spc="-45" dirty="0">
                <a:latin typeface="Calibri"/>
                <a:cs typeface="Calibri"/>
              </a:rPr>
              <a:t>long-term</a:t>
            </a:r>
            <a:r>
              <a:rPr sz="2900" spc="-114" dirty="0">
                <a:latin typeface="Calibri"/>
                <a:cs typeface="Calibri"/>
              </a:rPr>
              <a:t> </a:t>
            </a:r>
            <a:r>
              <a:rPr sz="2900" spc="-50" dirty="0">
                <a:latin typeface="Calibri"/>
                <a:cs typeface="Calibri"/>
              </a:rPr>
              <a:t>goal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28800" y="912728"/>
            <a:ext cx="641350" cy="1210310"/>
          </a:xfrm>
          <a:custGeom>
            <a:avLst/>
            <a:gdLst/>
            <a:ahLst/>
            <a:cxnLst/>
            <a:rect l="l" t="t" r="r" b="b"/>
            <a:pathLst>
              <a:path w="641350" h="1210310">
                <a:moveTo>
                  <a:pt x="0" y="0"/>
                </a:moveTo>
                <a:lnTo>
                  <a:pt x="0" y="889660"/>
                </a:lnTo>
                <a:lnTo>
                  <a:pt x="320459" y="1210119"/>
                </a:lnTo>
                <a:lnTo>
                  <a:pt x="640918" y="889660"/>
                </a:lnTo>
                <a:lnTo>
                  <a:pt x="640918" y="320459"/>
                </a:lnTo>
                <a:lnTo>
                  <a:pt x="320459" y="320459"/>
                </a:lnTo>
                <a:lnTo>
                  <a:pt x="0" y="0"/>
                </a:lnTo>
                <a:close/>
              </a:path>
              <a:path w="641350" h="1210310">
                <a:moveTo>
                  <a:pt x="640918" y="0"/>
                </a:moveTo>
                <a:lnTo>
                  <a:pt x="320459" y="320459"/>
                </a:lnTo>
                <a:lnTo>
                  <a:pt x="640918" y="320459"/>
                </a:lnTo>
                <a:lnTo>
                  <a:pt x="640918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29129" y="912728"/>
            <a:ext cx="640715" cy="1209675"/>
          </a:xfrm>
          <a:custGeom>
            <a:avLst/>
            <a:gdLst/>
            <a:ahLst/>
            <a:cxnLst/>
            <a:rect l="l" t="t" r="r" b="b"/>
            <a:pathLst>
              <a:path w="640715" h="1209675">
                <a:moveTo>
                  <a:pt x="640589" y="0"/>
                </a:moveTo>
                <a:lnTo>
                  <a:pt x="640589" y="889212"/>
                </a:lnTo>
                <a:lnTo>
                  <a:pt x="320294" y="1209506"/>
                </a:lnTo>
                <a:lnTo>
                  <a:pt x="0" y="889212"/>
                </a:lnTo>
                <a:lnTo>
                  <a:pt x="0" y="0"/>
                </a:lnTo>
                <a:lnTo>
                  <a:pt x="320294" y="320294"/>
                </a:lnTo>
                <a:lnTo>
                  <a:pt x="640589" y="0"/>
                </a:lnTo>
                <a:close/>
              </a:path>
            </a:pathLst>
          </a:custGeom>
          <a:ln w="32751">
            <a:solidFill>
              <a:srgbClr val="ED7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69715" y="1059995"/>
            <a:ext cx="4030979" cy="595630"/>
          </a:xfrm>
          <a:custGeom>
            <a:avLst/>
            <a:gdLst/>
            <a:ahLst/>
            <a:cxnLst/>
            <a:rect l="l" t="t" r="r" b="b"/>
            <a:pathLst>
              <a:path w="4030979" h="595630">
                <a:moveTo>
                  <a:pt x="3931691" y="0"/>
                </a:moveTo>
                <a:lnTo>
                  <a:pt x="0" y="0"/>
                </a:lnTo>
                <a:lnTo>
                  <a:pt x="0" y="595134"/>
                </a:lnTo>
                <a:lnTo>
                  <a:pt x="3931691" y="595134"/>
                </a:lnTo>
                <a:lnTo>
                  <a:pt x="3970297" y="587339"/>
                </a:lnTo>
                <a:lnTo>
                  <a:pt x="4001825" y="566081"/>
                </a:lnTo>
                <a:lnTo>
                  <a:pt x="4023083" y="534553"/>
                </a:lnTo>
                <a:lnTo>
                  <a:pt x="4030878" y="495947"/>
                </a:lnTo>
                <a:lnTo>
                  <a:pt x="4030878" y="99187"/>
                </a:lnTo>
                <a:lnTo>
                  <a:pt x="4023083" y="60580"/>
                </a:lnTo>
                <a:lnTo>
                  <a:pt x="4001825" y="29052"/>
                </a:lnTo>
                <a:lnTo>
                  <a:pt x="3970297" y="7795"/>
                </a:lnTo>
                <a:lnTo>
                  <a:pt x="3931691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71772" y="1059992"/>
            <a:ext cx="4029075" cy="594995"/>
          </a:xfrm>
          <a:custGeom>
            <a:avLst/>
            <a:gdLst/>
            <a:ahLst/>
            <a:cxnLst/>
            <a:rect l="l" t="t" r="r" b="b"/>
            <a:pathLst>
              <a:path w="4029075" h="594994">
                <a:moveTo>
                  <a:pt x="4028821" y="99138"/>
                </a:moveTo>
                <a:lnTo>
                  <a:pt x="4028821" y="495694"/>
                </a:lnTo>
                <a:lnTo>
                  <a:pt x="4021030" y="534283"/>
                </a:lnTo>
                <a:lnTo>
                  <a:pt x="3999784" y="565796"/>
                </a:lnTo>
                <a:lnTo>
                  <a:pt x="3968271" y="587042"/>
                </a:lnTo>
                <a:lnTo>
                  <a:pt x="3929682" y="594833"/>
                </a:lnTo>
                <a:lnTo>
                  <a:pt x="0" y="594833"/>
                </a:lnTo>
                <a:lnTo>
                  <a:pt x="0" y="0"/>
                </a:lnTo>
                <a:lnTo>
                  <a:pt x="3929682" y="0"/>
                </a:lnTo>
                <a:lnTo>
                  <a:pt x="3968271" y="7790"/>
                </a:lnTo>
                <a:lnTo>
                  <a:pt x="3999784" y="29037"/>
                </a:lnTo>
                <a:lnTo>
                  <a:pt x="4021030" y="60549"/>
                </a:lnTo>
                <a:lnTo>
                  <a:pt x="4028821" y="99138"/>
                </a:lnTo>
                <a:close/>
              </a:path>
            </a:pathLst>
          </a:custGeom>
          <a:ln w="32751">
            <a:solidFill>
              <a:srgbClr val="ED7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85033" y="1071032"/>
            <a:ext cx="3076575" cy="546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45" dirty="0">
                <a:latin typeface="Calibri"/>
                <a:cs typeface="Calibri"/>
              </a:rPr>
              <a:t>S</a:t>
            </a:r>
            <a:r>
              <a:rPr sz="1650" spc="45" dirty="0">
                <a:latin typeface="Calibri"/>
                <a:cs typeface="Calibri"/>
              </a:rPr>
              <a:t>pecific</a:t>
            </a:r>
            <a:endParaRPr sz="165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120"/>
              </a:spcBef>
              <a:buChar char="•"/>
              <a:tabLst>
                <a:tab pos="184150" algn="l"/>
              </a:tabLst>
            </a:pPr>
            <a:r>
              <a:rPr sz="1650" spc="45" dirty="0">
                <a:latin typeface="Calibri"/>
                <a:cs typeface="Calibri"/>
              </a:rPr>
              <a:t>Clearly define desired</a:t>
            </a:r>
            <a:r>
              <a:rPr sz="1650" spc="180" dirty="0">
                <a:latin typeface="Calibri"/>
                <a:cs typeface="Calibri"/>
              </a:rPr>
              <a:t> </a:t>
            </a:r>
            <a:r>
              <a:rPr sz="1650" spc="60" dirty="0">
                <a:latin typeface="Calibri"/>
                <a:cs typeface="Calibri"/>
              </a:rPr>
              <a:t>outcome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28798" y="2101662"/>
            <a:ext cx="641350" cy="915669"/>
          </a:xfrm>
          <a:custGeom>
            <a:avLst/>
            <a:gdLst/>
            <a:ahLst/>
            <a:cxnLst/>
            <a:rect l="l" t="t" r="r" b="b"/>
            <a:pathLst>
              <a:path w="641350" h="915669">
                <a:moveTo>
                  <a:pt x="0" y="0"/>
                </a:moveTo>
                <a:lnTo>
                  <a:pt x="0" y="595134"/>
                </a:lnTo>
                <a:lnTo>
                  <a:pt x="320459" y="915593"/>
                </a:lnTo>
                <a:lnTo>
                  <a:pt x="640918" y="595134"/>
                </a:lnTo>
                <a:lnTo>
                  <a:pt x="640918" y="320459"/>
                </a:lnTo>
                <a:lnTo>
                  <a:pt x="320459" y="320459"/>
                </a:lnTo>
                <a:lnTo>
                  <a:pt x="0" y="0"/>
                </a:lnTo>
                <a:close/>
              </a:path>
              <a:path w="641350" h="915669">
                <a:moveTo>
                  <a:pt x="640918" y="0"/>
                </a:moveTo>
                <a:lnTo>
                  <a:pt x="320459" y="320459"/>
                </a:lnTo>
                <a:lnTo>
                  <a:pt x="640918" y="320459"/>
                </a:lnTo>
                <a:lnTo>
                  <a:pt x="640918" y="0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29126" y="2101662"/>
            <a:ext cx="640715" cy="915669"/>
          </a:xfrm>
          <a:custGeom>
            <a:avLst/>
            <a:gdLst/>
            <a:ahLst/>
            <a:cxnLst/>
            <a:rect l="l" t="t" r="r" b="b"/>
            <a:pathLst>
              <a:path w="640715" h="915669">
                <a:moveTo>
                  <a:pt x="640590" y="0"/>
                </a:moveTo>
                <a:lnTo>
                  <a:pt x="640590" y="594833"/>
                </a:lnTo>
                <a:lnTo>
                  <a:pt x="320295" y="915128"/>
                </a:lnTo>
                <a:lnTo>
                  <a:pt x="0" y="594833"/>
                </a:lnTo>
                <a:lnTo>
                  <a:pt x="0" y="0"/>
                </a:lnTo>
                <a:lnTo>
                  <a:pt x="320295" y="320294"/>
                </a:lnTo>
                <a:lnTo>
                  <a:pt x="640590" y="0"/>
                </a:lnTo>
                <a:close/>
              </a:path>
            </a:pathLst>
          </a:custGeom>
          <a:ln w="32751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69715" y="2026429"/>
            <a:ext cx="4030979" cy="746125"/>
          </a:xfrm>
          <a:custGeom>
            <a:avLst/>
            <a:gdLst/>
            <a:ahLst/>
            <a:cxnLst/>
            <a:rect l="l" t="t" r="r" b="b"/>
            <a:pathLst>
              <a:path w="4030979" h="746125">
                <a:moveTo>
                  <a:pt x="3906608" y="0"/>
                </a:moveTo>
                <a:lnTo>
                  <a:pt x="0" y="0"/>
                </a:lnTo>
                <a:lnTo>
                  <a:pt x="0" y="745604"/>
                </a:lnTo>
                <a:lnTo>
                  <a:pt x="3906608" y="745604"/>
                </a:lnTo>
                <a:lnTo>
                  <a:pt x="3954979" y="735838"/>
                </a:lnTo>
                <a:lnTo>
                  <a:pt x="3994480" y="709206"/>
                </a:lnTo>
                <a:lnTo>
                  <a:pt x="4021112" y="669705"/>
                </a:lnTo>
                <a:lnTo>
                  <a:pt x="4030878" y="621334"/>
                </a:lnTo>
                <a:lnTo>
                  <a:pt x="4030878" y="124269"/>
                </a:lnTo>
                <a:lnTo>
                  <a:pt x="4021112" y="75898"/>
                </a:lnTo>
                <a:lnTo>
                  <a:pt x="3994480" y="36398"/>
                </a:lnTo>
                <a:lnTo>
                  <a:pt x="3954979" y="9765"/>
                </a:lnTo>
                <a:lnTo>
                  <a:pt x="3906608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1772" y="2026430"/>
            <a:ext cx="4029075" cy="745490"/>
          </a:xfrm>
          <a:custGeom>
            <a:avLst/>
            <a:gdLst/>
            <a:ahLst/>
            <a:cxnLst/>
            <a:rect l="l" t="t" r="r" b="b"/>
            <a:pathLst>
              <a:path w="4029075" h="745489">
                <a:moveTo>
                  <a:pt x="4028821" y="124204"/>
                </a:moveTo>
                <a:lnTo>
                  <a:pt x="4028821" y="621014"/>
                </a:lnTo>
                <a:lnTo>
                  <a:pt x="4019060" y="669360"/>
                </a:lnTo>
                <a:lnTo>
                  <a:pt x="3992442" y="708840"/>
                </a:lnTo>
                <a:lnTo>
                  <a:pt x="3952962" y="735458"/>
                </a:lnTo>
                <a:lnTo>
                  <a:pt x="3904617" y="745218"/>
                </a:lnTo>
                <a:lnTo>
                  <a:pt x="0" y="745218"/>
                </a:lnTo>
                <a:lnTo>
                  <a:pt x="0" y="0"/>
                </a:lnTo>
                <a:lnTo>
                  <a:pt x="3904617" y="0"/>
                </a:lnTo>
                <a:lnTo>
                  <a:pt x="3952962" y="9760"/>
                </a:lnTo>
                <a:lnTo>
                  <a:pt x="3992442" y="36378"/>
                </a:lnTo>
                <a:lnTo>
                  <a:pt x="4019060" y="75858"/>
                </a:lnTo>
                <a:lnTo>
                  <a:pt x="4028821" y="124204"/>
                </a:lnTo>
                <a:close/>
              </a:path>
            </a:pathLst>
          </a:custGeom>
          <a:ln w="32751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985033" y="1998132"/>
            <a:ext cx="3344545" cy="800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55" dirty="0">
                <a:latin typeface="Calibri"/>
                <a:cs typeface="Calibri"/>
              </a:rPr>
              <a:t>M</a:t>
            </a:r>
            <a:r>
              <a:rPr sz="1650" spc="55" dirty="0">
                <a:latin typeface="Calibri"/>
                <a:cs typeface="Calibri"/>
              </a:rPr>
              <a:t>easurable</a:t>
            </a:r>
            <a:endParaRPr sz="165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20"/>
              </a:spcBef>
              <a:buChar char="•"/>
              <a:tabLst>
                <a:tab pos="184150" algn="l"/>
              </a:tabLst>
            </a:pPr>
            <a:r>
              <a:rPr sz="1650" spc="50" dirty="0">
                <a:latin typeface="Calibri"/>
                <a:cs typeface="Calibri"/>
              </a:rPr>
              <a:t>Define </a:t>
            </a:r>
            <a:r>
              <a:rPr sz="1650" spc="45" dirty="0">
                <a:latin typeface="Calibri"/>
                <a:cs typeface="Calibri"/>
              </a:rPr>
              <a:t>goals quantitatively</a:t>
            </a:r>
            <a:r>
              <a:rPr sz="1650" spc="165" dirty="0">
                <a:latin typeface="Calibri"/>
                <a:cs typeface="Calibri"/>
              </a:rPr>
              <a:t> </a:t>
            </a:r>
            <a:r>
              <a:rPr sz="1650" spc="55" dirty="0">
                <a:latin typeface="Calibri"/>
                <a:cs typeface="Calibri"/>
              </a:rPr>
              <a:t>and/or</a:t>
            </a:r>
            <a:endParaRPr sz="1650">
              <a:latin typeface="Calibri"/>
              <a:cs typeface="Calibri"/>
            </a:endParaRPr>
          </a:p>
          <a:p>
            <a:pPr marL="184150">
              <a:lnSpc>
                <a:spcPct val="100000"/>
              </a:lnSpc>
              <a:spcBef>
                <a:spcPts val="120"/>
              </a:spcBef>
            </a:pPr>
            <a:r>
              <a:rPr sz="1650" spc="45" dirty="0">
                <a:latin typeface="Calibri"/>
                <a:cs typeface="Calibri"/>
              </a:rPr>
              <a:t>qualitatively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28798" y="2920833"/>
            <a:ext cx="641350" cy="1114425"/>
          </a:xfrm>
          <a:custGeom>
            <a:avLst/>
            <a:gdLst/>
            <a:ahLst/>
            <a:cxnLst/>
            <a:rect l="l" t="t" r="r" b="b"/>
            <a:pathLst>
              <a:path w="641350" h="1114425">
                <a:moveTo>
                  <a:pt x="0" y="0"/>
                </a:moveTo>
                <a:lnTo>
                  <a:pt x="0" y="793432"/>
                </a:lnTo>
                <a:lnTo>
                  <a:pt x="320459" y="1113891"/>
                </a:lnTo>
                <a:lnTo>
                  <a:pt x="640918" y="793432"/>
                </a:lnTo>
                <a:lnTo>
                  <a:pt x="640918" y="320459"/>
                </a:lnTo>
                <a:lnTo>
                  <a:pt x="320459" y="320459"/>
                </a:lnTo>
                <a:lnTo>
                  <a:pt x="0" y="0"/>
                </a:lnTo>
                <a:close/>
              </a:path>
              <a:path w="641350" h="1114425">
                <a:moveTo>
                  <a:pt x="640918" y="0"/>
                </a:moveTo>
                <a:lnTo>
                  <a:pt x="320459" y="320459"/>
                </a:lnTo>
                <a:lnTo>
                  <a:pt x="640918" y="320459"/>
                </a:lnTo>
                <a:lnTo>
                  <a:pt x="64091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29127" y="2920833"/>
            <a:ext cx="640715" cy="1113790"/>
          </a:xfrm>
          <a:custGeom>
            <a:avLst/>
            <a:gdLst/>
            <a:ahLst/>
            <a:cxnLst/>
            <a:rect l="l" t="t" r="r" b="b"/>
            <a:pathLst>
              <a:path w="640715" h="1113789">
                <a:moveTo>
                  <a:pt x="640589" y="0"/>
                </a:moveTo>
                <a:lnTo>
                  <a:pt x="640589" y="793032"/>
                </a:lnTo>
                <a:lnTo>
                  <a:pt x="320294" y="1113326"/>
                </a:lnTo>
                <a:lnTo>
                  <a:pt x="0" y="793032"/>
                </a:lnTo>
                <a:lnTo>
                  <a:pt x="0" y="0"/>
                </a:lnTo>
                <a:lnTo>
                  <a:pt x="320294" y="320294"/>
                </a:lnTo>
                <a:lnTo>
                  <a:pt x="640589" y="0"/>
                </a:lnTo>
                <a:close/>
              </a:path>
            </a:pathLst>
          </a:custGeom>
          <a:ln w="32751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69715" y="3019986"/>
            <a:ext cx="4672330" cy="595630"/>
          </a:xfrm>
          <a:custGeom>
            <a:avLst/>
            <a:gdLst/>
            <a:ahLst/>
            <a:cxnLst/>
            <a:rect l="l" t="t" r="r" b="b"/>
            <a:pathLst>
              <a:path w="4672330" h="595629">
                <a:moveTo>
                  <a:pt x="4572609" y="0"/>
                </a:moveTo>
                <a:lnTo>
                  <a:pt x="0" y="0"/>
                </a:lnTo>
                <a:lnTo>
                  <a:pt x="0" y="595134"/>
                </a:lnTo>
                <a:lnTo>
                  <a:pt x="4572609" y="595134"/>
                </a:lnTo>
                <a:lnTo>
                  <a:pt x="4611215" y="587339"/>
                </a:lnTo>
                <a:lnTo>
                  <a:pt x="4642743" y="566081"/>
                </a:lnTo>
                <a:lnTo>
                  <a:pt x="4664001" y="534553"/>
                </a:lnTo>
                <a:lnTo>
                  <a:pt x="4671796" y="495947"/>
                </a:lnTo>
                <a:lnTo>
                  <a:pt x="4671796" y="99187"/>
                </a:lnTo>
                <a:lnTo>
                  <a:pt x="4664001" y="60580"/>
                </a:lnTo>
                <a:lnTo>
                  <a:pt x="4642743" y="29052"/>
                </a:lnTo>
                <a:lnTo>
                  <a:pt x="4611215" y="7795"/>
                </a:lnTo>
                <a:lnTo>
                  <a:pt x="4572609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72100" y="3019985"/>
            <a:ext cx="4669790" cy="594995"/>
          </a:xfrm>
          <a:custGeom>
            <a:avLst/>
            <a:gdLst/>
            <a:ahLst/>
            <a:cxnLst/>
            <a:rect l="l" t="t" r="r" b="b"/>
            <a:pathLst>
              <a:path w="4669790" h="594995">
                <a:moveTo>
                  <a:pt x="4669411" y="99138"/>
                </a:moveTo>
                <a:lnTo>
                  <a:pt x="4669411" y="495694"/>
                </a:lnTo>
                <a:lnTo>
                  <a:pt x="4661620" y="534283"/>
                </a:lnTo>
                <a:lnTo>
                  <a:pt x="4640374" y="565796"/>
                </a:lnTo>
                <a:lnTo>
                  <a:pt x="4608862" y="587042"/>
                </a:lnTo>
                <a:lnTo>
                  <a:pt x="4570273" y="594833"/>
                </a:lnTo>
                <a:lnTo>
                  <a:pt x="0" y="594833"/>
                </a:lnTo>
                <a:lnTo>
                  <a:pt x="0" y="0"/>
                </a:lnTo>
                <a:lnTo>
                  <a:pt x="4570273" y="0"/>
                </a:lnTo>
                <a:lnTo>
                  <a:pt x="4608862" y="7790"/>
                </a:lnTo>
                <a:lnTo>
                  <a:pt x="4640374" y="29037"/>
                </a:lnTo>
                <a:lnTo>
                  <a:pt x="4661620" y="60549"/>
                </a:lnTo>
                <a:lnTo>
                  <a:pt x="4669411" y="99138"/>
                </a:lnTo>
                <a:close/>
              </a:path>
            </a:pathLst>
          </a:custGeom>
          <a:ln w="32751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985033" y="3039532"/>
            <a:ext cx="2636520" cy="546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50" dirty="0">
                <a:latin typeface="Calibri"/>
                <a:cs typeface="Calibri"/>
              </a:rPr>
              <a:t>A</a:t>
            </a:r>
            <a:r>
              <a:rPr sz="1650" spc="50" dirty="0">
                <a:latin typeface="Calibri"/>
                <a:cs typeface="Calibri"/>
              </a:rPr>
              <a:t>ttainable</a:t>
            </a:r>
            <a:endParaRPr sz="165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120"/>
              </a:spcBef>
              <a:buChar char="•"/>
              <a:tabLst>
                <a:tab pos="184150" algn="l"/>
              </a:tabLst>
            </a:pPr>
            <a:r>
              <a:rPr sz="1650" spc="45" dirty="0">
                <a:latin typeface="Calibri"/>
                <a:cs typeface="Calibri"/>
              </a:rPr>
              <a:t>Create goals that</a:t>
            </a:r>
            <a:r>
              <a:rPr sz="1650" spc="95" dirty="0">
                <a:latin typeface="Calibri"/>
                <a:cs typeface="Calibri"/>
              </a:rPr>
              <a:t> </a:t>
            </a:r>
            <a:r>
              <a:rPr sz="1650" spc="50" dirty="0">
                <a:latin typeface="Calibri"/>
                <a:cs typeface="Calibri"/>
              </a:rPr>
              <a:t>motivate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28798" y="3938306"/>
            <a:ext cx="641350" cy="1068070"/>
          </a:xfrm>
          <a:custGeom>
            <a:avLst/>
            <a:gdLst/>
            <a:ahLst/>
            <a:cxnLst/>
            <a:rect l="l" t="t" r="r" b="b"/>
            <a:pathLst>
              <a:path w="641350" h="1068070">
                <a:moveTo>
                  <a:pt x="0" y="0"/>
                </a:moveTo>
                <a:lnTo>
                  <a:pt x="0" y="747522"/>
                </a:lnTo>
                <a:lnTo>
                  <a:pt x="320459" y="1067981"/>
                </a:lnTo>
                <a:lnTo>
                  <a:pt x="640918" y="747522"/>
                </a:lnTo>
                <a:lnTo>
                  <a:pt x="640918" y="320459"/>
                </a:lnTo>
                <a:lnTo>
                  <a:pt x="320459" y="320459"/>
                </a:lnTo>
                <a:lnTo>
                  <a:pt x="0" y="0"/>
                </a:lnTo>
                <a:close/>
              </a:path>
              <a:path w="641350" h="1068070">
                <a:moveTo>
                  <a:pt x="640918" y="0"/>
                </a:moveTo>
                <a:lnTo>
                  <a:pt x="320459" y="320459"/>
                </a:lnTo>
                <a:lnTo>
                  <a:pt x="640918" y="320459"/>
                </a:lnTo>
                <a:lnTo>
                  <a:pt x="640918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29127" y="3938306"/>
            <a:ext cx="640715" cy="1068070"/>
          </a:xfrm>
          <a:custGeom>
            <a:avLst/>
            <a:gdLst/>
            <a:ahLst/>
            <a:cxnLst/>
            <a:rect l="l" t="t" r="r" b="b"/>
            <a:pathLst>
              <a:path w="640715" h="1068070">
                <a:moveTo>
                  <a:pt x="640589" y="0"/>
                </a:moveTo>
                <a:lnTo>
                  <a:pt x="640589" y="747147"/>
                </a:lnTo>
                <a:lnTo>
                  <a:pt x="320294" y="1067442"/>
                </a:lnTo>
                <a:lnTo>
                  <a:pt x="0" y="747147"/>
                </a:lnTo>
                <a:lnTo>
                  <a:pt x="0" y="0"/>
                </a:lnTo>
                <a:lnTo>
                  <a:pt x="320294" y="320294"/>
                </a:lnTo>
                <a:lnTo>
                  <a:pt x="640589" y="0"/>
                </a:lnTo>
                <a:close/>
              </a:path>
            </a:pathLst>
          </a:custGeom>
          <a:ln w="32751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69715" y="4014505"/>
            <a:ext cx="4672330" cy="595630"/>
          </a:xfrm>
          <a:custGeom>
            <a:avLst/>
            <a:gdLst/>
            <a:ahLst/>
            <a:cxnLst/>
            <a:rect l="l" t="t" r="r" b="b"/>
            <a:pathLst>
              <a:path w="4672330" h="595629">
                <a:moveTo>
                  <a:pt x="4572609" y="0"/>
                </a:moveTo>
                <a:lnTo>
                  <a:pt x="0" y="0"/>
                </a:lnTo>
                <a:lnTo>
                  <a:pt x="0" y="595134"/>
                </a:lnTo>
                <a:lnTo>
                  <a:pt x="4572609" y="595134"/>
                </a:lnTo>
                <a:lnTo>
                  <a:pt x="4611215" y="587339"/>
                </a:lnTo>
                <a:lnTo>
                  <a:pt x="4642743" y="566081"/>
                </a:lnTo>
                <a:lnTo>
                  <a:pt x="4664001" y="534553"/>
                </a:lnTo>
                <a:lnTo>
                  <a:pt x="4671796" y="495947"/>
                </a:lnTo>
                <a:lnTo>
                  <a:pt x="4671796" y="99187"/>
                </a:lnTo>
                <a:lnTo>
                  <a:pt x="4664001" y="60580"/>
                </a:lnTo>
                <a:lnTo>
                  <a:pt x="4642743" y="29052"/>
                </a:lnTo>
                <a:lnTo>
                  <a:pt x="4611215" y="7795"/>
                </a:lnTo>
                <a:lnTo>
                  <a:pt x="4572609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72100" y="4014503"/>
            <a:ext cx="4669790" cy="594995"/>
          </a:xfrm>
          <a:custGeom>
            <a:avLst/>
            <a:gdLst/>
            <a:ahLst/>
            <a:cxnLst/>
            <a:rect l="l" t="t" r="r" b="b"/>
            <a:pathLst>
              <a:path w="4669790" h="594995">
                <a:moveTo>
                  <a:pt x="4669411" y="99138"/>
                </a:moveTo>
                <a:lnTo>
                  <a:pt x="4669411" y="495694"/>
                </a:lnTo>
                <a:lnTo>
                  <a:pt x="4661620" y="534283"/>
                </a:lnTo>
                <a:lnTo>
                  <a:pt x="4640374" y="565796"/>
                </a:lnTo>
                <a:lnTo>
                  <a:pt x="4608862" y="587042"/>
                </a:lnTo>
                <a:lnTo>
                  <a:pt x="4570273" y="594833"/>
                </a:lnTo>
                <a:lnTo>
                  <a:pt x="0" y="594833"/>
                </a:lnTo>
                <a:lnTo>
                  <a:pt x="0" y="0"/>
                </a:lnTo>
                <a:lnTo>
                  <a:pt x="4570273" y="0"/>
                </a:lnTo>
                <a:lnTo>
                  <a:pt x="4608862" y="7790"/>
                </a:lnTo>
                <a:lnTo>
                  <a:pt x="4640374" y="29037"/>
                </a:lnTo>
                <a:lnTo>
                  <a:pt x="4661620" y="60549"/>
                </a:lnTo>
                <a:lnTo>
                  <a:pt x="4669411" y="99138"/>
                </a:lnTo>
                <a:close/>
              </a:path>
            </a:pathLst>
          </a:custGeom>
          <a:ln w="32751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985033" y="4017432"/>
            <a:ext cx="3256279" cy="5588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650" b="1" spc="45" dirty="0">
                <a:latin typeface="Calibri"/>
                <a:cs typeface="Calibri"/>
              </a:rPr>
              <a:t>R</a:t>
            </a:r>
            <a:r>
              <a:rPr sz="1650" spc="45" dirty="0">
                <a:latin typeface="Calibri"/>
                <a:cs typeface="Calibri"/>
              </a:rPr>
              <a:t>ealistic</a:t>
            </a:r>
            <a:endParaRPr sz="165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120"/>
              </a:spcBef>
              <a:buChar char="•"/>
              <a:tabLst>
                <a:tab pos="184150" algn="l"/>
              </a:tabLst>
            </a:pPr>
            <a:r>
              <a:rPr sz="1650" spc="40" dirty="0">
                <a:latin typeface="Calibri"/>
                <a:cs typeface="Calibri"/>
              </a:rPr>
              <a:t>Set </a:t>
            </a:r>
            <a:r>
              <a:rPr sz="1650" spc="50" dirty="0">
                <a:latin typeface="Calibri"/>
                <a:cs typeface="Calibri"/>
              </a:rPr>
              <a:t>challenging but </a:t>
            </a:r>
            <a:r>
              <a:rPr sz="1650" spc="40" dirty="0">
                <a:latin typeface="Calibri"/>
                <a:cs typeface="Calibri"/>
              </a:rPr>
              <a:t>realistic</a:t>
            </a:r>
            <a:r>
              <a:rPr sz="1650" spc="175" dirty="0">
                <a:latin typeface="Calibri"/>
                <a:cs typeface="Calibri"/>
              </a:rPr>
              <a:t> </a:t>
            </a:r>
            <a:r>
              <a:rPr sz="1650" spc="45" dirty="0">
                <a:latin typeface="Calibri"/>
                <a:cs typeface="Calibri"/>
              </a:rPr>
              <a:t>goals</a:t>
            </a:r>
            <a:endParaRPr sz="165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28798" y="4909872"/>
            <a:ext cx="641350" cy="1067435"/>
          </a:xfrm>
          <a:custGeom>
            <a:avLst/>
            <a:gdLst/>
            <a:ahLst/>
            <a:cxnLst/>
            <a:rect l="l" t="t" r="r" b="b"/>
            <a:pathLst>
              <a:path w="641350" h="1067435">
                <a:moveTo>
                  <a:pt x="0" y="0"/>
                </a:moveTo>
                <a:lnTo>
                  <a:pt x="0" y="746709"/>
                </a:lnTo>
                <a:lnTo>
                  <a:pt x="320459" y="1067168"/>
                </a:lnTo>
                <a:lnTo>
                  <a:pt x="640918" y="746709"/>
                </a:lnTo>
                <a:lnTo>
                  <a:pt x="640918" y="320459"/>
                </a:lnTo>
                <a:lnTo>
                  <a:pt x="320459" y="320459"/>
                </a:lnTo>
                <a:lnTo>
                  <a:pt x="0" y="0"/>
                </a:lnTo>
                <a:close/>
              </a:path>
              <a:path w="641350" h="1067435">
                <a:moveTo>
                  <a:pt x="640918" y="0"/>
                </a:moveTo>
                <a:lnTo>
                  <a:pt x="320459" y="320459"/>
                </a:lnTo>
                <a:lnTo>
                  <a:pt x="640918" y="320459"/>
                </a:lnTo>
                <a:lnTo>
                  <a:pt x="640918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29127" y="4909872"/>
            <a:ext cx="640715" cy="1066800"/>
          </a:xfrm>
          <a:custGeom>
            <a:avLst/>
            <a:gdLst/>
            <a:ahLst/>
            <a:cxnLst/>
            <a:rect l="l" t="t" r="r" b="b"/>
            <a:pathLst>
              <a:path w="640715" h="1066800">
                <a:moveTo>
                  <a:pt x="640589" y="0"/>
                </a:moveTo>
                <a:lnTo>
                  <a:pt x="640589" y="746325"/>
                </a:lnTo>
                <a:lnTo>
                  <a:pt x="320293" y="1066618"/>
                </a:lnTo>
                <a:lnTo>
                  <a:pt x="0" y="746325"/>
                </a:lnTo>
                <a:lnTo>
                  <a:pt x="0" y="0"/>
                </a:lnTo>
                <a:lnTo>
                  <a:pt x="320293" y="320294"/>
                </a:lnTo>
                <a:lnTo>
                  <a:pt x="640589" y="0"/>
                </a:lnTo>
                <a:close/>
              </a:path>
            </a:pathLst>
          </a:custGeom>
          <a:ln w="32751">
            <a:solidFill>
              <a:srgbClr val="70A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65096" y="774700"/>
            <a:ext cx="568325" cy="500380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 indent="125095" algn="just">
              <a:lnSpc>
                <a:spcPct val="129200"/>
              </a:lnSpc>
              <a:spcBef>
                <a:spcPts val="545"/>
              </a:spcBef>
            </a:pPr>
            <a:r>
              <a:rPr sz="5000" dirty="0">
                <a:solidFill>
                  <a:srgbClr val="FFFFFF"/>
                </a:solidFill>
                <a:latin typeface="Calibri"/>
                <a:cs typeface="Calibri"/>
              </a:rPr>
              <a:t>S  M  A  R  T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869715" y="4985658"/>
            <a:ext cx="4672330" cy="595630"/>
          </a:xfrm>
          <a:custGeom>
            <a:avLst/>
            <a:gdLst/>
            <a:ahLst/>
            <a:cxnLst/>
            <a:rect l="l" t="t" r="r" b="b"/>
            <a:pathLst>
              <a:path w="4672330" h="595629">
                <a:moveTo>
                  <a:pt x="4572609" y="0"/>
                </a:moveTo>
                <a:lnTo>
                  <a:pt x="0" y="0"/>
                </a:lnTo>
                <a:lnTo>
                  <a:pt x="0" y="595134"/>
                </a:lnTo>
                <a:lnTo>
                  <a:pt x="4572609" y="595134"/>
                </a:lnTo>
                <a:lnTo>
                  <a:pt x="4611215" y="587339"/>
                </a:lnTo>
                <a:lnTo>
                  <a:pt x="4642743" y="566081"/>
                </a:lnTo>
                <a:lnTo>
                  <a:pt x="4664001" y="534553"/>
                </a:lnTo>
                <a:lnTo>
                  <a:pt x="4671796" y="495947"/>
                </a:lnTo>
                <a:lnTo>
                  <a:pt x="4671796" y="99186"/>
                </a:lnTo>
                <a:lnTo>
                  <a:pt x="4664001" y="60575"/>
                </a:lnTo>
                <a:lnTo>
                  <a:pt x="4642743" y="29048"/>
                </a:lnTo>
                <a:lnTo>
                  <a:pt x="4611215" y="7793"/>
                </a:lnTo>
                <a:lnTo>
                  <a:pt x="4572609" y="0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72100" y="4985655"/>
            <a:ext cx="4669790" cy="594995"/>
          </a:xfrm>
          <a:custGeom>
            <a:avLst/>
            <a:gdLst/>
            <a:ahLst/>
            <a:cxnLst/>
            <a:rect l="l" t="t" r="r" b="b"/>
            <a:pathLst>
              <a:path w="4669790" h="594995">
                <a:moveTo>
                  <a:pt x="4669411" y="99138"/>
                </a:moveTo>
                <a:lnTo>
                  <a:pt x="4669411" y="495694"/>
                </a:lnTo>
                <a:lnTo>
                  <a:pt x="4661620" y="534283"/>
                </a:lnTo>
                <a:lnTo>
                  <a:pt x="4640374" y="565796"/>
                </a:lnTo>
                <a:lnTo>
                  <a:pt x="4608862" y="587042"/>
                </a:lnTo>
                <a:lnTo>
                  <a:pt x="4570273" y="594833"/>
                </a:lnTo>
                <a:lnTo>
                  <a:pt x="0" y="594833"/>
                </a:lnTo>
                <a:lnTo>
                  <a:pt x="0" y="0"/>
                </a:lnTo>
                <a:lnTo>
                  <a:pt x="4570273" y="0"/>
                </a:lnTo>
                <a:lnTo>
                  <a:pt x="4608862" y="7790"/>
                </a:lnTo>
                <a:lnTo>
                  <a:pt x="4640374" y="29037"/>
                </a:lnTo>
                <a:lnTo>
                  <a:pt x="4661620" y="60549"/>
                </a:lnTo>
                <a:lnTo>
                  <a:pt x="4669411" y="99138"/>
                </a:lnTo>
                <a:close/>
              </a:path>
            </a:pathLst>
          </a:custGeom>
          <a:ln w="32751">
            <a:solidFill>
              <a:srgbClr val="70A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985033" y="5008033"/>
            <a:ext cx="3326765" cy="5334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b="1" spc="55" dirty="0">
                <a:latin typeface="Calibri"/>
                <a:cs typeface="Calibri"/>
              </a:rPr>
              <a:t>T</a:t>
            </a:r>
            <a:r>
              <a:rPr sz="1650" spc="55" dirty="0">
                <a:latin typeface="Calibri"/>
                <a:cs typeface="Calibri"/>
              </a:rPr>
              <a:t>imely </a:t>
            </a:r>
            <a:r>
              <a:rPr sz="1650" spc="40" dirty="0">
                <a:latin typeface="Calibri"/>
                <a:cs typeface="Calibri"/>
              </a:rPr>
              <a:t>(or </a:t>
            </a:r>
            <a:r>
              <a:rPr sz="1650" spc="55" dirty="0">
                <a:latin typeface="Calibri"/>
                <a:cs typeface="Calibri"/>
              </a:rPr>
              <a:t>Time</a:t>
            </a:r>
            <a:r>
              <a:rPr sz="1650" spc="160" dirty="0">
                <a:latin typeface="Calibri"/>
                <a:cs typeface="Calibri"/>
              </a:rPr>
              <a:t> </a:t>
            </a:r>
            <a:r>
              <a:rPr sz="1650" spc="60" dirty="0">
                <a:latin typeface="Calibri"/>
                <a:cs typeface="Calibri"/>
              </a:rPr>
              <a:t>bound)</a:t>
            </a:r>
            <a:endParaRPr sz="165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spcBef>
                <a:spcPts val="20"/>
              </a:spcBef>
              <a:buChar char="•"/>
              <a:tabLst>
                <a:tab pos="184150" algn="l"/>
              </a:tabLst>
            </a:pPr>
            <a:r>
              <a:rPr sz="1650" spc="40" dirty="0">
                <a:latin typeface="Calibri"/>
                <a:cs typeface="Calibri"/>
              </a:rPr>
              <a:t>Set </a:t>
            </a:r>
            <a:r>
              <a:rPr sz="1650" spc="55" dirty="0">
                <a:latin typeface="Calibri"/>
                <a:cs typeface="Calibri"/>
              </a:rPr>
              <a:t>deadlines </a:t>
            </a:r>
            <a:r>
              <a:rPr sz="1650" spc="25" dirty="0">
                <a:latin typeface="Calibri"/>
                <a:cs typeface="Calibri"/>
              </a:rPr>
              <a:t>for</a:t>
            </a:r>
            <a:r>
              <a:rPr sz="1650" spc="130" dirty="0">
                <a:latin typeface="Calibri"/>
                <a:cs typeface="Calibri"/>
              </a:rPr>
              <a:t> </a:t>
            </a:r>
            <a:r>
              <a:rPr sz="1650" spc="60" dirty="0">
                <a:latin typeface="Calibri"/>
                <a:cs typeface="Calibri"/>
              </a:rPr>
              <a:t>accomplishment</a:t>
            </a:r>
            <a:endParaRPr sz="165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966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OBJECTIVES</vt:lpstr>
      <vt:lpstr>Value of establishing goals</vt:lpstr>
      <vt:lpstr>PowerPoint Presentation</vt:lpstr>
      <vt:lpstr>SMART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John Knorr</dc:creator>
  <cp:lastModifiedBy>John Knorr</cp:lastModifiedBy>
  <cp:revision>3</cp:revision>
  <dcterms:created xsi:type="dcterms:W3CDTF">2020-09-03T15:25:08Z</dcterms:created>
  <dcterms:modified xsi:type="dcterms:W3CDTF">2020-09-16T17:08:07Z</dcterms:modified>
</cp:coreProperties>
</file>