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7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3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9858-D14B-46E6-A633-7AF9E009F26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46F2-FDC7-49B0-9E6C-E918E499A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47370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O</a:t>
            </a:r>
            <a:r>
              <a:rPr spc="-65" dirty="0"/>
              <a:t>B</a:t>
            </a:r>
            <a:r>
              <a:rPr spc="-40" dirty="0"/>
              <a:t>J</a:t>
            </a:r>
            <a:r>
              <a:rPr spc="-65" dirty="0"/>
              <a:t>EC</a:t>
            </a:r>
            <a:r>
              <a:rPr spc="-55" dirty="0"/>
              <a:t>T</a:t>
            </a:r>
            <a:r>
              <a:rPr spc="-35" dirty="0"/>
              <a:t>I</a:t>
            </a:r>
            <a:r>
              <a:rPr spc="-70" dirty="0"/>
              <a:t>V</a:t>
            </a:r>
            <a:r>
              <a:rPr spc="-65" dirty="0"/>
              <a:t>E</a:t>
            </a:r>
            <a:r>
              <a:rPr spc="20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6700" y="1602317"/>
            <a:ext cx="4241800" cy="3517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50" b="0" spc="65" dirty="0">
                <a:solidFill>
                  <a:srgbClr val="FFFFFF"/>
                </a:solidFill>
                <a:latin typeface="Calibri Light"/>
                <a:cs typeface="Calibri Light"/>
              </a:rPr>
              <a:t>Become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familiar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2050" b="0" spc="40" dirty="0">
                <a:solidFill>
                  <a:srgbClr val="FFFFFF"/>
                </a:solidFill>
                <a:latin typeface="Calibri Light"/>
                <a:cs typeface="Calibri Light"/>
              </a:rPr>
              <a:t>overall</a:t>
            </a:r>
            <a:r>
              <a:rPr sz="2050" b="0" spc="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course</a:t>
            </a:r>
            <a:endParaRPr sz="2050" dirty="0">
              <a:latin typeface="Calibri Light"/>
              <a:cs typeface="Calibri Light"/>
            </a:endParaRPr>
          </a:p>
          <a:p>
            <a:pPr marL="240665" marR="146685">
              <a:lnSpc>
                <a:spcPts val="2000"/>
              </a:lnSpc>
              <a:spcBef>
                <a:spcPts val="490"/>
              </a:spcBef>
            </a:pP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outline and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overarching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objectives  </a:t>
            </a:r>
            <a:r>
              <a:rPr sz="2050" b="0" spc="40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mentorship</a:t>
            </a:r>
            <a:r>
              <a:rPr sz="2050" b="0" spc="1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50" b="0" spc="40" dirty="0">
                <a:solidFill>
                  <a:srgbClr val="FFFFFF"/>
                </a:solidFill>
                <a:latin typeface="Calibri Light"/>
                <a:cs typeface="Calibri Light"/>
              </a:rPr>
              <a:t>training</a:t>
            </a:r>
            <a:endParaRPr sz="2050" dirty="0">
              <a:latin typeface="Calibri Light"/>
              <a:cs typeface="Calibri Light"/>
            </a:endParaRPr>
          </a:p>
          <a:p>
            <a:pPr marL="240665" marR="901700" indent="-228600">
              <a:lnSpc>
                <a:spcPct val="101600"/>
              </a:lnSpc>
              <a:spcBef>
                <a:spcPts val="50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50" b="0" spc="60" dirty="0">
                <a:solidFill>
                  <a:srgbClr val="FFFFFF"/>
                </a:solidFill>
                <a:latin typeface="Calibri Light"/>
                <a:cs typeface="Calibri Light"/>
              </a:rPr>
              <a:t>Acknowledge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share the 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experience </a:t>
            </a:r>
            <a:r>
              <a:rPr sz="2050" b="0" spc="40" dirty="0">
                <a:solidFill>
                  <a:srgbClr val="FFFFFF"/>
                </a:solidFill>
                <a:latin typeface="Calibri Light"/>
                <a:cs typeface="Calibri Light"/>
              </a:rPr>
              <a:t>of</a:t>
            </a:r>
            <a:r>
              <a:rPr sz="2050" b="0" spc="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participants</a:t>
            </a:r>
            <a:endParaRPr sz="2050" dirty="0">
              <a:latin typeface="Calibri Light"/>
              <a:cs typeface="Calibri Light"/>
            </a:endParaRPr>
          </a:p>
          <a:p>
            <a:pPr marL="240665" marR="374015" indent="-228600">
              <a:lnSpc>
                <a:spcPct val="935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50" b="0" spc="65" dirty="0">
                <a:solidFill>
                  <a:srgbClr val="FFFFFF"/>
                </a:solidFill>
                <a:latin typeface="Calibri Light"/>
                <a:cs typeface="Calibri Light"/>
              </a:rPr>
              <a:t>Become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familiar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the basic  </a:t>
            </a:r>
            <a:r>
              <a:rPr sz="2050" b="0" spc="25" dirty="0">
                <a:solidFill>
                  <a:srgbClr val="FFFFFF"/>
                </a:solidFill>
                <a:latin typeface="Calibri Light"/>
                <a:cs typeface="Calibri Light"/>
              </a:rPr>
              <a:t>history,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values,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structures </a:t>
            </a:r>
            <a:r>
              <a:rPr sz="2050" b="0" spc="40" dirty="0">
                <a:solidFill>
                  <a:srgbClr val="FFFFFF"/>
                </a:solidFill>
                <a:latin typeface="Calibri Light"/>
                <a:cs typeface="Calibri Light"/>
              </a:rPr>
              <a:t>of 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apprenticeship</a:t>
            </a:r>
            <a:endParaRPr sz="2050" dirty="0">
              <a:latin typeface="Calibri Light"/>
              <a:cs typeface="Calibri Light"/>
            </a:endParaRPr>
          </a:p>
          <a:p>
            <a:pPr marL="240665" marR="557530" indent="-228600">
              <a:lnSpc>
                <a:spcPct val="935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50" b="0" spc="65" dirty="0">
                <a:solidFill>
                  <a:srgbClr val="FFFFFF"/>
                </a:solidFill>
                <a:latin typeface="Calibri Light"/>
                <a:cs typeface="Calibri Light"/>
              </a:rPr>
              <a:t>Become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familiar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the basic  structures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2050" b="0" spc="45" dirty="0">
                <a:solidFill>
                  <a:srgbClr val="FFFFFF"/>
                </a:solidFill>
                <a:latin typeface="Calibri Light"/>
                <a:cs typeface="Calibri Light"/>
              </a:rPr>
              <a:t>values </a:t>
            </a:r>
            <a:r>
              <a:rPr sz="2050" b="0" spc="40" dirty="0">
                <a:solidFill>
                  <a:srgbClr val="FFFFFF"/>
                </a:solidFill>
                <a:latin typeface="Calibri Light"/>
                <a:cs typeface="Calibri Light"/>
              </a:rPr>
              <a:t>of  </a:t>
            </a:r>
            <a:r>
              <a:rPr sz="2050" b="0" spc="50" dirty="0">
                <a:solidFill>
                  <a:srgbClr val="FFFFFF"/>
                </a:solidFill>
                <a:latin typeface="Calibri Light"/>
                <a:cs typeface="Calibri Light"/>
              </a:rPr>
              <a:t>mentorship</a:t>
            </a:r>
            <a:endParaRPr sz="205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132" y="3140075"/>
            <a:ext cx="5335905" cy="2232025"/>
          </a:xfrm>
          <a:prstGeom prst="rect">
            <a:avLst/>
          </a:prstGeom>
        </p:spPr>
        <p:txBody>
          <a:bodyPr vert="horz" wrap="square" lIns="0" tIns="409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25"/>
              </a:spcBef>
            </a:pPr>
            <a:r>
              <a:rPr sz="6250" b="1" spc="-20" dirty="0">
                <a:solidFill>
                  <a:srgbClr val="FFFFFF"/>
                </a:solidFill>
                <a:latin typeface="Calibri"/>
                <a:cs typeface="Calibri"/>
              </a:rPr>
              <a:t>Session</a:t>
            </a:r>
            <a:r>
              <a:rPr sz="625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250" b="1" spc="-35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endParaRPr sz="6250" dirty="0">
              <a:latin typeface="Calibri"/>
              <a:cs typeface="Calibri"/>
            </a:endParaRPr>
          </a:p>
          <a:p>
            <a:pPr marL="12700" marR="5080">
              <a:lnSpc>
                <a:spcPts val="2500"/>
              </a:lnSpc>
              <a:spcBef>
                <a:spcPts val="1750"/>
              </a:spcBef>
            </a:pP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Introduction 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Registered 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Apprenticeship  </a:t>
            </a:r>
            <a:r>
              <a:rPr sz="2500" b="1" spc="-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Mentorship</a:t>
            </a:r>
            <a:endParaRPr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16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7914" y="2423582"/>
            <a:ext cx="7042150" cy="158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6140"/>
              </a:lnSpc>
              <a:spcBef>
                <a:spcPts val="114"/>
              </a:spcBef>
            </a:pPr>
            <a:r>
              <a:rPr sz="5400" b="1" spc="-5" dirty="0">
                <a:solidFill>
                  <a:srgbClr val="4472C4"/>
                </a:solidFill>
                <a:latin typeface="Calibri"/>
                <a:cs typeface="Calibri"/>
              </a:rPr>
              <a:t>Activity:</a:t>
            </a:r>
            <a:endParaRPr sz="5400">
              <a:latin typeface="Calibri"/>
              <a:cs typeface="Calibri"/>
            </a:endParaRPr>
          </a:p>
          <a:p>
            <a:pPr marL="12700">
              <a:lnSpc>
                <a:spcPts val="6140"/>
              </a:lnSpc>
            </a:pPr>
            <a:r>
              <a:rPr sz="5400" b="1" dirty="0">
                <a:solidFill>
                  <a:srgbClr val="4472C4"/>
                </a:solidFill>
                <a:latin typeface="Calibri"/>
                <a:cs typeface="Calibri"/>
              </a:rPr>
              <a:t>Who </a:t>
            </a:r>
            <a:r>
              <a:rPr sz="5400" b="1" spc="-5" dirty="0">
                <a:solidFill>
                  <a:srgbClr val="4472C4"/>
                </a:solidFill>
                <a:latin typeface="Calibri"/>
                <a:cs typeface="Calibri"/>
              </a:rPr>
              <a:t>has </a:t>
            </a:r>
            <a:r>
              <a:rPr sz="5400" b="1" spc="-25" dirty="0">
                <a:solidFill>
                  <a:srgbClr val="4472C4"/>
                </a:solidFill>
                <a:latin typeface="Calibri"/>
                <a:cs typeface="Calibri"/>
              </a:rPr>
              <a:t>Mentored</a:t>
            </a:r>
            <a:r>
              <a:rPr sz="5400" b="1" spc="-5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5400" b="1" spc="-114" dirty="0">
                <a:solidFill>
                  <a:srgbClr val="4472C4"/>
                </a:solidFill>
                <a:latin typeface="Calibri"/>
                <a:cs typeface="Calibri"/>
              </a:rPr>
              <a:t>You?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4935" y="6419850"/>
            <a:ext cx="22288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40" dirty="0">
                <a:solidFill>
                  <a:srgbClr val="FFFFFF"/>
                </a:solidFill>
                <a:latin typeface="Franklin Gothic Book"/>
                <a:cs typeface="Franklin Gothic Book"/>
              </a:rPr>
              <a:t>16</a:t>
            </a:r>
            <a:endParaRPr sz="125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5405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993" y="768350"/>
            <a:ext cx="633031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50" b="1" spc="-25" dirty="0">
                <a:solidFill>
                  <a:srgbClr val="4472C4"/>
                </a:solidFill>
                <a:latin typeface="Calibri"/>
                <a:cs typeface="Calibri"/>
              </a:rPr>
              <a:t>Learning</a:t>
            </a:r>
            <a:r>
              <a:rPr sz="6250" b="1" spc="-9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6250" b="1" spc="-45" dirty="0">
                <a:solidFill>
                  <a:srgbClr val="4472C4"/>
                </a:solidFill>
                <a:latin typeface="Calibri"/>
                <a:cs typeface="Calibri"/>
              </a:rPr>
              <a:t>Outcomes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663" y="1907539"/>
            <a:ext cx="9981565" cy="38227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500" spc="-60" dirty="0">
                <a:latin typeface="Calibri"/>
                <a:cs typeface="Calibri"/>
              </a:rPr>
              <a:t>At </a:t>
            </a:r>
            <a:r>
              <a:rPr sz="2500" spc="-35" dirty="0">
                <a:latin typeface="Calibri"/>
                <a:cs typeface="Calibri"/>
              </a:rPr>
              <a:t>the end </a:t>
            </a:r>
            <a:r>
              <a:rPr sz="2500" spc="-30" dirty="0">
                <a:latin typeface="Calibri"/>
                <a:cs typeface="Calibri"/>
              </a:rPr>
              <a:t>of </a:t>
            </a:r>
            <a:r>
              <a:rPr sz="2500" spc="-35" dirty="0">
                <a:latin typeface="Calibri"/>
                <a:cs typeface="Calibri"/>
              </a:rPr>
              <a:t>the </a:t>
            </a:r>
            <a:r>
              <a:rPr sz="2500" spc="-55" dirty="0">
                <a:latin typeface="Calibri"/>
                <a:cs typeface="Calibri"/>
              </a:rPr>
              <a:t>course, </a:t>
            </a:r>
            <a:r>
              <a:rPr sz="2500" spc="-60" dirty="0">
                <a:latin typeface="Calibri"/>
                <a:cs typeface="Calibri"/>
              </a:rPr>
              <a:t>Mentors</a:t>
            </a:r>
            <a:r>
              <a:rPr sz="2500" spc="-24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will:</a:t>
            </a:r>
            <a:endParaRPr sz="250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50" spc="50" dirty="0">
                <a:latin typeface="Calibri"/>
                <a:cs typeface="Calibri"/>
              </a:rPr>
              <a:t>Understand </a:t>
            </a:r>
            <a:r>
              <a:rPr sz="2050" spc="45" dirty="0">
                <a:latin typeface="Calibri"/>
                <a:cs typeface="Calibri"/>
              </a:rPr>
              <a:t>the basics </a:t>
            </a:r>
            <a:r>
              <a:rPr sz="2050" spc="40" dirty="0">
                <a:latin typeface="Calibri"/>
                <a:cs typeface="Calibri"/>
              </a:rPr>
              <a:t>of </a:t>
            </a:r>
            <a:r>
              <a:rPr sz="2050" spc="45" dirty="0">
                <a:latin typeface="Calibri"/>
                <a:cs typeface="Calibri"/>
              </a:rPr>
              <a:t>Registered</a:t>
            </a:r>
            <a:r>
              <a:rPr sz="2050" spc="254" dirty="0">
                <a:latin typeface="Calibri"/>
                <a:cs typeface="Calibri"/>
              </a:rPr>
              <a:t> </a:t>
            </a:r>
            <a:r>
              <a:rPr sz="2050" spc="50" dirty="0">
                <a:latin typeface="Calibri"/>
                <a:cs typeface="Calibri"/>
              </a:rPr>
              <a:t>Apprenticeship</a:t>
            </a:r>
            <a:endParaRPr sz="2050">
              <a:latin typeface="Calibri"/>
              <a:cs typeface="Calibri"/>
            </a:endParaRPr>
          </a:p>
          <a:p>
            <a:pPr marL="697865" marR="5080" indent="-228600">
              <a:lnSpc>
                <a:spcPct val="1016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50" spc="45" dirty="0">
                <a:latin typeface="Calibri"/>
                <a:cs typeface="Calibri"/>
              </a:rPr>
              <a:t>Identify </a:t>
            </a:r>
            <a:r>
              <a:rPr sz="2050" spc="40" dirty="0">
                <a:latin typeface="Calibri"/>
                <a:cs typeface="Calibri"/>
              </a:rPr>
              <a:t>ways </a:t>
            </a:r>
            <a:r>
              <a:rPr sz="2050" spc="50" dirty="0">
                <a:latin typeface="Calibri"/>
                <a:cs typeface="Calibri"/>
              </a:rPr>
              <a:t>Mentors </a:t>
            </a:r>
            <a:r>
              <a:rPr sz="2050" spc="40" dirty="0">
                <a:latin typeface="Calibri"/>
                <a:cs typeface="Calibri"/>
              </a:rPr>
              <a:t>can </a:t>
            </a:r>
            <a:r>
              <a:rPr sz="2050" spc="45" dirty="0">
                <a:latin typeface="Calibri"/>
                <a:cs typeface="Calibri"/>
              </a:rPr>
              <a:t>use their </a:t>
            </a:r>
            <a:r>
              <a:rPr sz="2050" spc="30" dirty="0">
                <a:latin typeface="Calibri"/>
                <a:cs typeface="Calibri"/>
              </a:rPr>
              <a:t>role </a:t>
            </a:r>
            <a:r>
              <a:rPr sz="2050" spc="20" dirty="0">
                <a:latin typeface="Calibri"/>
                <a:cs typeface="Calibri"/>
              </a:rPr>
              <a:t>to </a:t>
            </a:r>
            <a:r>
              <a:rPr sz="2050" spc="45" dirty="0">
                <a:latin typeface="Calibri"/>
                <a:cs typeface="Calibri"/>
              </a:rPr>
              <a:t>help </a:t>
            </a:r>
            <a:r>
              <a:rPr sz="2050" spc="50" dirty="0">
                <a:latin typeface="Calibri"/>
                <a:cs typeface="Calibri"/>
              </a:rPr>
              <a:t>Apprentices </a:t>
            </a:r>
            <a:r>
              <a:rPr sz="2050" spc="65" dirty="0">
                <a:latin typeface="Calibri"/>
                <a:cs typeface="Calibri"/>
              </a:rPr>
              <a:t>become </a:t>
            </a:r>
            <a:r>
              <a:rPr sz="2050" spc="50" dirty="0">
                <a:latin typeface="Calibri"/>
                <a:cs typeface="Calibri"/>
              </a:rPr>
              <a:t>successful </a:t>
            </a:r>
            <a:r>
              <a:rPr sz="2050" spc="20" dirty="0">
                <a:latin typeface="Calibri"/>
                <a:cs typeface="Calibri"/>
              </a:rPr>
              <a:t>in  </a:t>
            </a:r>
            <a:r>
              <a:rPr sz="2050" spc="45" dirty="0">
                <a:latin typeface="Calibri"/>
                <a:cs typeface="Calibri"/>
              </a:rPr>
              <a:t>their</a:t>
            </a:r>
            <a:r>
              <a:rPr sz="2050" spc="65" dirty="0">
                <a:latin typeface="Calibri"/>
                <a:cs typeface="Calibri"/>
              </a:rPr>
              <a:t> </a:t>
            </a:r>
            <a:r>
              <a:rPr sz="2050" spc="50" dirty="0">
                <a:latin typeface="Calibri"/>
                <a:cs typeface="Calibri"/>
              </a:rPr>
              <a:t>occupation</a:t>
            </a:r>
            <a:endParaRPr sz="205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50" spc="50" dirty="0">
                <a:latin typeface="Calibri"/>
                <a:cs typeface="Calibri"/>
              </a:rPr>
              <a:t>Understand </a:t>
            </a:r>
            <a:r>
              <a:rPr sz="2050" spc="45" dirty="0">
                <a:latin typeface="Calibri"/>
                <a:cs typeface="Calibri"/>
              </a:rPr>
              <a:t>principles </a:t>
            </a:r>
            <a:r>
              <a:rPr sz="2050" spc="40" dirty="0">
                <a:latin typeface="Calibri"/>
                <a:cs typeface="Calibri"/>
              </a:rPr>
              <a:t>of </a:t>
            </a:r>
            <a:r>
              <a:rPr sz="2050" spc="50" dirty="0">
                <a:latin typeface="Calibri"/>
                <a:cs typeface="Calibri"/>
              </a:rPr>
              <a:t>adult</a:t>
            </a:r>
            <a:r>
              <a:rPr sz="2050" spc="180" dirty="0">
                <a:latin typeface="Calibri"/>
                <a:cs typeface="Calibri"/>
              </a:rPr>
              <a:t> </a:t>
            </a:r>
            <a:r>
              <a:rPr sz="2050" spc="50" dirty="0">
                <a:latin typeface="Calibri"/>
                <a:cs typeface="Calibri"/>
              </a:rPr>
              <a:t>learning</a:t>
            </a:r>
            <a:endParaRPr sz="205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50" spc="50" dirty="0">
                <a:latin typeface="Calibri"/>
                <a:cs typeface="Calibri"/>
              </a:rPr>
              <a:t>Understand </a:t>
            </a:r>
            <a:r>
              <a:rPr sz="2050" spc="55" dirty="0">
                <a:latin typeface="Calibri"/>
                <a:cs typeface="Calibri"/>
              </a:rPr>
              <a:t>how </a:t>
            </a:r>
            <a:r>
              <a:rPr sz="2050" spc="20" dirty="0">
                <a:latin typeface="Calibri"/>
                <a:cs typeface="Calibri"/>
              </a:rPr>
              <a:t>to </a:t>
            </a:r>
            <a:r>
              <a:rPr sz="2050" spc="50" dirty="0">
                <a:latin typeface="Calibri"/>
                <a:cs typeface="Calibri"/>
              </a:rPr>
              <a:t>apply </a:t>
            </a:r>
            <a:r>
              <a:rPr sz="2050" spc="60" dirty="0">
                <a:latin typeface="Calibri"/>
                <a:cs typeface="Calibri"/>
              </a:rPr>
              <a:t>assessment </a:t>
            </a:r>
            <a:r>
              <a:rPr sz="2050" spc="20" dirty="0">
                <a:latin typeface="Calibri"/>
                <a:cs typeface="Calibri"/>
              </a:rPr>
              <a:t>to </a:t>
            </a:r>
            <a:r>
              <a:rPr sz="2050" spc="45" dirty="0">
                <a:latin typeface="Calibri"/>
                <a:cs typeface="Calibri"/>
              </a:rPr>
              <a:t>the </a:t>
            </a:r>
            <a:r>
              <a:rPr sz="2050" spc="50" dirty="0">
                <a:latin typeface="Calibri"/>
                <a:cs typeface="Calibri"/>
              </a:rPr>
              <a:t>mentorship</a:t>
            </a:r>
            <a:r>
              <a:rPr sz="2050" spc="470" dirty="0">
                <a:latin typeface="Calibri"/>
                <a:cs typeface="Calibri"/>
              </a:rPr>
              <a:t> </a:t>
            </a:r>
            <a:r>
              <a:rPr sz="2050" spc="30" dirty="0">
                <a:latin typeface="Calibri"/>
                <a:cs typeface="Calibri"/>
              </a:rPr>
              <a:t>role</a:t>
            </a:r>
            <a:endParaRPr sz="2050">
              <a:latin typeface="Calibri"/>
              <a:cs typeface="Calibri"/>
            </a:endParaRPr>
          </a:p>
          <a:p>
            <a:pPr marL="698500" indent="-22923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50" spc="60" dirty="0">
                <a:latin typeface="Calibri"/>
                <a:cs typeface="Calibri"/>
              </a:rPr>
              <a:t>Acknowledge </a:t>
            </a:r>
            <a:r>
              <a:rPr sz="2050" spc="45" dirty="0">
                <a:latin typeface="Calibri"/>
                <a:cs typeface="Calibri"/>
              </a:rPr>
              <a:t>the </a:t>
            </a:r>
            <a:r>
              <a:rPr sz="2050" spc="55" dirty="0">
                <a:latin typeface="Calibri"/>
                <a:cs typeface="Calibri"/>
              </a:rPr>
              <a:t>impact </a:t>
            </a:r>
            <a:r>
              <a:rPr sz="2050" spc="40" dirty="0">
                <a:latin typeface="Calibri"/>
                <a:cs typeface="Calibri"/>
              </a:rPr>
              <a:t>of culture </a:t>
            </a:r>
            <a:r>
              <a:rPr sz="2050" spc="45" dirty="0">
                <a:latin typeface="Calibri"/>
                <a:cs typeface="Calibri"/>
              </a:rPr>
              <a:t>on interdisciplinary team</a:t>
            </a:r>
            <a:r>
              <a:rPr sz="2050" spc="455" dirty="0">
                <a:latin typeface="Calibri"/>
                <a:cs typeface="Calibri"/>
              </a:rPr>
              <a:t> </a:t>
            </a:r>
            <a:r>
              <a:rPr sz="2050" spc="40" dirty="0">
                <a:latin typeface="Calibri"/>
                <a:cs typeface="Calibri"/>
              </a:rPr>
              <a:t>interactions</a:t>
            </a:r>
            <a:endParaRPr sz="2050">
              <a:latin typeface="Calibri"/>
              <a:cs typeface="Calibri"/>
            </a:endParaRPr>
          </a:p>
          <a:p>
            <a:pPr marL="697865" marR="784860" indent="-228600">
              <a:lnSpc>
                <a:spcPct val="101600"/>
              </a:lnSpc>
              <a:spcBef>
                <a:spcPts val="4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50" spc="50" dirty="0">
                <a:latin typeface="Calibri"/>
                <a:cs typeface="Calibri"/>
              </a:rPr>
              <a:t>Apply </a:t>
            </a:r>
            <a:r>
              <a:rPr sz="2050" spc="60" dirty="0">
                <a:latin typeface="Calibri"/>
                <a:cs typeface="Calibri"/>
              </a:rPr>
              <a:t>communication </a:t>
            </a:r>
            <a:r>
              <a:rPr sz="2050" spc="40" dirty="0">
                <a:latin typeface="Calibri"/>
                <a:cs typeface="Calibri"/>
              </a:rPr>
              <a:t>strategies </a:t>
            </a:r>
            <a:r>
              <a:rPr sz="2050" spc="50" dirty="0">
                <a:latin typeface="Calibri"/>
                <a:cs typeface="Calibri"/>
              </a:rPr>
              <a:t>with Apprentices </a:t>
            </a:r>
            <a:r>
              <a:rPr sz="2050" spc="45" dirty="0">
                <a:latin typeface="Calibri"/>
                <a:cs typeface="Calibri"/>
              </a:rPr>
              <a:t>including </a:t>
            </a:r>
            <a:r>
              <a:rPr sz="2050" spc="15" dirty="0">
                <a:latin typeface="Calibri"/>
                <a:cs typeface="Calibri"/>
              </a:rPr>
              <a:t>Teach </a:t>
            </a:r>
            <a:r>
              <a:rPr sz="2050" spc="50" dirty="0">
                <a:latin typeface="Calibri"/>
                <a:cs typeface="Calibri"/>
              </a:rPr>
              <a:t>Back and  </a:t>
            </a:r>
            <a:r>
              <a:rPr sz="2050" spc="40" dirty="0">
                <a:latin typeface="Calibri"/>
                <a:cs typeface="Calibri"/>
              </a:rPr>
              <a:t>Reflective</a:t>
            </a:r>
            <a:r>
              <a:rPr sz="2050" spc="95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Listening</a:t>
            </a:r>
            <a:endParaRPr sz="2050">
              <a:latin typeface="Calibri"/>
              <a:cs typeface="Calibri"/>
            </a:endParaRPr>
          </a:p>
          <a:p>
            <a:pPr marL="697865" marR="810895" indent="-228600">
              <a:lnSpc>
                <a:spcPts val="2100"/>
              </a:lnSpc>
              <a:spcBef>
                <a:spcPts val="81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50" spc="45" dirty="0">
                <a:latin typeface="Calibri"/>
                <a:cs typeface="Calibri"/>
              </a:rPr>
              <a:t>Explore </a:t>
            </a:r>
            <a:r>
              <a:rPr sz="2050" spc="50" dirty="0">
                <a:latin typeface="Calibri"/>
                <a:cs typeface="Calibri"/>
              </a:rPr>
              <a:t>and demonstrate </a:t>
            </a:r>
            <a:r>
              <a:rPr sz="2050" spc="35" dirty="0">
                <a:latin typeface="Calibri"/>
                <a:cs typeface="Calibri"/>
              </a:rPr>
              <a:t>effective </a:t>
            </a:r>
            <a:r>
              <a:rPr sz="2050" spc="50" dirty="0">
                <a:latin typeface="Calibri"/>
                <a:cs typeface="Calibri"/>
              </a:rPr>
              <a:t>Problem Solving and </a:t>
            </a:r>
            <a:r>
              <a:rPr sz="2050" spc="45" dirty="0">
                <a:latin typeface="Calibri"/>
                <a:cs typeface="Calibri"/>
              </a:rPr>
              <a:t>Conflict </a:t>
            </a:r>
            <a:r>
              <a:rPr sz="2050" spc="50" dirty="0">
                <a:latin typeface="Calibri"/>
                <a:cs typeface="Calibri"/>
              </a:rPr>
              <a:t>Resolution  </a:t>
            </a:r>
            <a:r>
              <a:rPr sz="2050" spc="40" dirty="0">
                <a:latin typeface="Calibri"/>
                <a:cs typeface="Calibri"/>
              </a:rPr>
              <a:t>strategies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3615" y="6419850"/>
            <a:ext cx="11874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solidFill>
                  <a:srgbClr val="FFFFFF"/>
                </a:solidFill>
                <a:latin typeface="Franklin Gothic Book"/>
                <a:cs typeface="Franklin Gothic Book"/>
              </a:rPr>
              <a:t>6</a:t>
            </a:r>
            <a:endParaRPr sz="125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7362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857250"/>
            <a:ext cx="546354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50" b="1" spc="45" dirty="0">
                <a:solidFill>
                  <a:srgbClr val="4472C4"/>
                </a:solidFill>
                <a:latin typeface="Calibri"/>
                <a:cs typeface="Calibri"/>
              </a:rPr>
              <a:t>Class</a:t>
            </a:r>
            <a:r>
              <a:rPr sz="6250" b="1" spc="3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6250" b="1" spc="65" dirty="0">
                <a:solidFill>
                  <a:srgbClr val="4472C4"/>
                </a:solidFill>
                <a:latin typeface="Calibri"/>
                <a:cs typeface="Calibri"/>
              </a:rPr>
              <a:t>Guidelines</a:t>
            </a:r>
            <a:endParaRPr sz="6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0437" y="1953682"/>
            <a:ext cx="7012305" cy="1520288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50" dirty="0">
                <a:latin typeface="Calibri"/>
                <a:cs typeface="Calibri"/>
              </a:rPr>
              <a:t>Respect </a:t>
            </a:r>
            <a:r>
              <a:rPr sz="2900" spc="-40" dirty="0">
                <a:latin typeface="Calibri"/>
                <a:cs typeface="Calibri"/>
              </a:rPr>
              <a:t>each </a:t>
            </a:r>
            <a:r>
              <a:rPr sz="2900" spc="-45" dirty="0">
                <a:latin typeface="Calibri"/>
                <a:cs typeface="Calibri"/>
              </a:rPr>
              <a:t>other’s </a:t>
            </a:r>
            <a:r>
              <a:rPr sz="2900" spc="-50" dirty="0">
                <a:latin typeface="Calibri"/>
                <a:cs typeface="Calibri"/>
              </a:rPr>
              <a:t>experiences </a:t>
            </a:r>
            <a:r>
              <a:rPr sz="2900" spc="-35" dirty="0">
                <a:latin typeface="Calibri"/>
                <a:cs typeface="Calibri"/>
              </a:rPr>
              <a:t>and</a:t>
            </a:r>
            <a:r>
              <a:rPr sz="2900" spc="-140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opinions</a:t>
            </a:r>
            <a:endParaRPr sz="2900" dirty="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45" dirty="0" smtClean="0">
                <a:latin typeface="Calibri"/>
                <a:cs typeface="Calibri"/>
              </a:rPr>
              <a:t>Share </a:t>
            </a:r>
            <a:r>
              <a:rPr sz="2900" spc="-50" dirty="0">
                <a:latin typeface="Calibri"/>
                <a:cs typeface="Calibri"/>
              </a:rPr>
              <a:t>your</a:t>
            </a:r>
            <a:r>
              <a:rPr sz="2900" spc="-110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thoughts</a:t>
            </a:r>
            <a:endParaRPr sz="2900" dirty="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60" dirty="0" smtClean="0">
                <a:latin typeface="Calibri"/>
                <a:cs typeface="Calibri"/>
              </a:rPr>
              <a:t>Have</a:t>
            </a:r>
            <a:r>
              <a:rPr sz="2900" spc="-85" dirty="0" smtClean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FUN!!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3615" y="6419850"/>
            <a:ext cx="11874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solidFill>
                  <a:srgbClr val="FFFFFF"/>
                </a:solidFill>
                <a:latin typeface="Franklin Gothic Book"/>
                <a:cs typeface="Franklin Gothic Book"/>
              </a:rPr>
              <a:t>7</a:t>
            </a:r>
            <a:endParaRPr sz="125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7462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62517"/>
            <a:ext cx="579945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55" dirty="0">
                <a:solidFill>
                  <a:srgbClr val="4472C4"/>
                </a:solidFill>
                <a:latin typeface="Calibri"/>
                <a:cs typeface="Calibri"/>
              </a:rPr>
              <a:t>Activity: </a:t>
            </a:r>
            <a:r>
              <a:rPr sz="4550" b="1" spc="-65" dirty="0">
                <a:solidFill>
                  <a:srgbClr val="4472C4"/>
                </a:solidFill>
                <a:latin typeface="Calibri"/>
                <a:cs typeface="Calibri"/>
              </a:rPr>
              <a:t>Experience</a:t>
            </a:r>
            <a:r>
              <a:rPr sz="4550" b="1" spc="-17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4550" b="1" spc="-114" dirty="0">
                <a:solidFill>
                  <a:srgbClr val="4472C4"/>
                </a:solidFill>
                <a:latin typeface="Calibri"/>
                <a:cs typeface="Calibri"/>
              </a:rPr>
              <a:t>Tally</a:t>
            </a:r>
            <a:endParaRPr sz="4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2679" y="2083015"/>
            <a:ext cx="3860799" cy="3860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98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4610" y="726017"/>
            <a:ext cx="832485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55" dirty="0">
                <a:solidFill>
                  <a:srgbClr val="4472C4"/>
                </a:solidFill>
                <a:latin typeface="Calibri"/>
                <a:cs typeface="Calibri"/>
              </a:rPr>
              <a:t>Activity: </a:t>
            </a:r>
            <a:r>
              <a:rPr sz="4550" b="1" spc="-85" dirty="0">
                <a:solidFill>
                  <a:srgbClr val="4472C4"/>
                </a:solidFill>
                <a:latin typeface="Calibri"/>
                <a:cs typeface="Calibri"/>
              </a:rPr>
              <a:t>Knowledge </a:t>
            </a:r>
            <a:r>
              <a:rPr sz="4550" b="1" spc="-50" dirty="0">
                <a:solidFill>
                  <a:srgbClr val="4472C4"/>
                </a:solidFill>
                <a:latin typeface="Calibri"/>
                <a:cs typeface="Calibri"/>
              </a:rPr>
              <a:t>and</a:t>
            </a:r>
            <a:r>
              <a:rPr sz="4550" b="1" spc="-22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4550" b="1" spc="-65" dirty="0">
                <a:solidFill>
                  <a:srgbClr val="4472C4"/>
                </a:solidFill>
                <a:latin typeface="Calibri"/>
                <a:cs typeface="Calibri"/>
              </a:rPr>
              <a:t>Experience</a:t>
            </a:r>
            <a:endParaRPr sz="4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6525" y="1828877"/>
            <a:ext cx="6908800" cy="4114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70602" y="6432550"/>
            <a:ext cx="10604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solidFill>
                  <a:srgbClr val="898989"/>
                </a:solidFill>
                <a:latin typeface="Calibri"/>
                <a:cs typeface="Calibri"/>
              </a:rPr>
              <a:t>9</a:t>
            </a:r>
            <a:endParaRPr sz="12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44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80435" y="2163716"/>
            <a:ext cx="4622800" cy="2132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4500" b="0" spc="-55" dirty="0">
                <a:solidFill>
                  <a:srgbClr val="000000"/>
                </a:solidFill>
                <a:latin typeface="Calibri Light"/>
                <a:cs typeface="Calibri Light"/>
              </a:rPr>
              <a:t>What </a:t>
            </a:r>
            <a:r>
              <a:rPr sz="4500" b="0" spc="-30" dirty="0">
                <a:solidFill>
                  <a:srgbClr val="000000"/>
                </a:solidFill>
                <a:latin typeface="Calibri Light"/>
                <a:cs typeface="Calibri Light"/>
              </a:rPr>
              <a:t>does </a:t>
            </a:r>
            <a:r>
              <a:rPr sz="4500" b="0" spc="-15" dirty="0">
                <a:solidFill>
                  <a:srgbClr val="000000"/>
                </a:solidFill>
                <a:latin typeface="Calibri Light"/>
                <a:cs typeface="Calibri Light"/>
              </a:rPr>
              <a:t>the</a:t>
            </a:r>
            <a:r>
              <a:rPr sz="4500" b="0" spc="-254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500" b="0" spc="-60" dirty="0">
                <a:solidFill>
                  <a:srgbClr val="000000"/>
                </a:solidFill>
                <a:latin typeface="Calibri Light"/>
                <a:cs typeface="Calibri Light"/>
              </a:rPr>
              <a:t>word</a:t>
            </a:r>
            <a:endParaRPr sz="45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550" b="1" spc="-105" dirty="0">
                <a:solidFill>
                  <a:srgbClr val="4472C4"/>
                </a:solidFill>
                <a:latin typeface="Calibri"/>
                <a:cs typeface="Calibri"/>
              </a:rPr>
              <a:t>“Apprentice”</a:t>
            </a:r>
            <a:endParaRPr sz="4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4500" b="0" spc="-35" dirty="0">
                <a:solidFill>
                  <a:srgbClr val="000000"/>
                </a:solidFill>
                <a:latin typeface="Calibri Light"/>
                <a:cs typeface="Calibri Light"/>
              </a:rPr>
              <a:t>mean </a:t>
            </a:r>
            <a:r>
              <a:rPr sz="4500" b="0" spc="-15" dirty="0">
                <a:solidFill>
                  <a:srgbClr val="000000"/>
                </a:solidFill>
                <a:latin typeface="Calibri Light"/>
                <a:cs typeface="Calibri Light"/>
              </a:rPr>
              <a:t>to</a:t>
            </a:r>
            <a:r>
              <a:rPr sz="4500" b="0" spc="-21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500" b="0" spc="-45" dirty="0">
                <a:solidFill>
                  <a:srgbClr val="000000"/>
                </a:solidFill>
                <a:latin typeface="Calibri Light"/>
                <a:cs typeface="Calibri Light"/>
              </a:rPr>
              <a:t>you?</a:t>
            </a:r>
            <a:endParaRPr sz="45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4555" y="6419850"/>
            <a:ext cx="22352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45" dirty="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125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6652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573617"/>
            <a:ext cx="818959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70" dirty="0">
                <a:solidFill>
                  <a:srgbClr val="4472C4"/>
                </a:solidFill>
                <a:latin typeface="Calibri"/>
                <a:cs typeface="Calibri"/>
              </a:rPr>
              <a:t>Apprenticeship </a:t>
            </a:r>
            <a:r>
              <a:rPr sz="4550" b="1" spc="-75" dirty="0">
                <a:solidFill>
                  <a:srgbClr val="4472C4"/>
                </a:solidFill>
                <a:latin typeface="Calibri"/>
                <a:cs typeface="Calibri"/>
              </a:rPr>
              <a:t>Throughout</a:t>
            </a:r>
            <a:r>
              <a:rPr sz="4550" b="1" spc="-18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4550" b="1" spc="-70" dirty="0">
                <a:solidFill>
                  <a:srgbClr val="4472C4"/>
                </a:solidFill>
                <a:latin typeface="Calibri"/>
                <a:cs typeface="Calibri"/>
              </a:rPr>
              <a:t>History</a:t>
            </a:r>
            <a:endParaRPr sz="4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1361" y="1569580"/>
            <a:ext cx="4436323" cy="324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3995" y="4840817"/>
            <a:ext cx="3825875" cy="119380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50" spc="35" dirty="0">
                <a:latin typeface="Calibri"/>
                <a:cs typeface="Calibri"/>
              </a:rPr>
              <a:t>Craft</a:t>
            </a:r>
            <a:r>
              <a:rPr sz="2050" spc="70" dirty="0">
                <a:latin typeface="Calibri"/>
                <a:cs typeface="Calibri"/>
              </a:rPr>
              <a:t> </a:t>
            </a:r>
            <a:r>
              <a:rPr sz="2050" spc="50" dirty="0">
                <a:latin typeface="Calibri"/>
                <a:cs typeface="Calibri"/>
              </a:rPr>
              <a:t>Apprentices</a:t>
            </a:r>
            <a:endParaRPr sz="2050">
              <a:latin typeface="Calibri"/>
              <a:cs typeface="Calibri"/>
            </a:endParaRPr>
          </a:p>
          <a:p>
            <a:pPr marL="354965" marR="5080" indent="-342900">
              <a:lnSpc>
                <a:spcPts val="2400"/>
              </a:lnSpc>
              <a:spcBef>
                <a:spcPts val="10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50" spc="15" dirty="0">
                <a:latin typeface="Calibri"/>
                <a:cs typeface="Calibri"/>
              </a:rPr>
              <a:t>A </a:t>
            </a:r>
            <a:r>
              <a:rPr sz="2050" spc="40" dirty="0">
                <a:latin typeface="Calibri"/>
                <a:cs typeface="Calibri"/>
              </a:rPr>
              <a:t>guild </a:t>
            </a:r>
            <a:r>
              <a:rPr sz="2050" spc="35" dirty="0">
                <a:latin typeface="Calibri"/>
                <a:cs typeface="Calibri"/>
              </a:rPr>
              <a:t>system </a:t>
            </a:r>
            <a:r>
              <a:rPr sz="2050" spc="20" dirty="0">
                <a:latin typeface="Calibri"/>
                <a:cs typeface="Calibri"/>
              </a:rPr>
              <a:t>to </a:t>
            </a:r>
            <a:r>
              <a:rPr sz="2050" spc="55" dirty="0">
                <a:latin typeface="Calibri"/>
                <a:cs typeface="Calibri"/>
              </a:rPr>
              <a:t>support </a:t>
            </a:r>
            <a:r>
              <a:rPr sz="2050" spc="50" dirty="0">
                <a:latin typeface="Calibri"/>
                <a:cs typeface="Calibri"/>
              </a:rPr>
              <a:t>and  </a:t>
            </a:r>
            <a:r>
              <a:rPr sz="2050" spc="40" dirty="0">
                <a:latin typeface="Calibri"/>
                <a:cs typeface="Calibri"/>
              </a:rPr>
              <a:t>sustain </a:t>
            </a:r>
            <a:r>
              <a:rPr sz="2050" spc="45" dirty="0">
                <a:latin typeface="Calibri"/>
                <a:cs typeface="Calibri"/>
              </a:rPr>
              <a:t>traditional</a:t>
            </a:r>
            <a:r>
              <a:rPr sz="2050" spc="50" dirty="0">
                <a:latin typeface="Calibri"/>
                <a:cs typeface="Calibri"/>
              </a:rPr>
              <a:t> </a:t>
            </a:r>
            <a:r>
              <a:rPr sz="2050" spc="55" dirty="0">
                <a:latin typeface="Calibri"/>
                <a:cs typeface="Calibri"/>
              </a:rPr>
              <a:t>occupations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2078" y="6419850"/>
            <a:ext cx="22860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65" dirty="0">
                <a:solidFill>
                  <a:srgbClr val="FFFFFF"/>
                </a:solidFill>
                <a:latin typeface="Franklin Gothic Book"/>
                <a:cs typeface="Franklin Gothic Book"/>
              </a:rPr>
              <a:t>11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83400" y="3035300"/>
            <a:ext cx="4610100" cy="288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67811" y="1551517"/>
            <a:ext cx="4797425" cy="1346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marR="5080" indent="-342900">
              <a:lnSpc>
                <a:spcPct val="101600"/>
              </a:lnSpc>
              <a:spcBef>
                <a:spcPts val="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50" spc="15" dirty="0">
                <a:latin typeface="Calibri"/>
                <a:cs typeface="Calibri"/>
              </a:rPr>
              <a:t>A </a:t>
            </a:r>
            <a:r>
              <a:rPr sz="2050" spc="35" dirty="0">
                <a:latin typeface="Calibri"/>
                <a:cs typeface="Calibri"/>
              </a:rPr>
              <a:t>system </a:t>
            </a:r>
            <a:r>
              <a:rPr sz="2050" spc="40" dirty="0">
                <a:latin typeface="Calibri"/>
                <a:cs typeface="Calibri"/>
              </a:rPr>
              <a:t>of </a:t>
            </a:r>
            <a:r>
              <a:rPr sz="2050" spc="50" dirty="0">
                <a:latin typeface="Calibri"/>
                <a:cs typeface="Calibri"/>
              </a:rPr>
              <a:t>education </a:t>
            </a:r>
            <a:r>
              <a:rPr sz="2050" spc="20" dirty="0">
                <a:latin typeface="Calibri"/>
                <a:cs typeface="Calibri"/>
              </a:rPr>
              <a:t>to </a:t>
            </a:r>
            <a:r>
              <a:rPr sz="2050" spc="50" dirty="0">
                <a:latin typeface="Calibri"/>
                <a:cs typeface="Calibri"/>
              </a:rPr>
              <a:t>ensure  </a:t>
            </a:r>
            <a:r>
              <a:rPr sz="2050" spc="60" dirty="0">
                <a:latin typeface="Calibri"/>
                <a:cs typeface="Calibri"/>
              </a:rPr>
              <a:t>competence, </a:t>
            </a:r>
            <a:r>
              <a:rPr sz="2050" spc="25" dirty="0">
                <a:latin typeface="Calibri"/>
                <a:cs typeface="Calibri"/>
              </a:rPr>
              <a:t>quality, </a:t>
            </a:r>
            <a:r>
              <a:rPr sz="2050" spc="50" dirty="0">
                <a:latin typeface="Calibri"/>
                <a:cs typeface="Calibri"/>
              </a:rPr>
              <a:t>and </a:t>
            </a:r>
            <a:r>
              <a:rPr sz="2050" spc="45" dirty="0">
                <a:latin typeface="Calibri"/>
                <a:cs typeface="Calibri"/>
              </a:rPr>
              <a:t>pride </a:t>
            </a:r>
            <a:r>
              <a:rPr sz="2050" spc="40" dirty="0">
                <a:latin typeface="Calibri"/>
                <a:cs typeface="Calibri"/>
              </a:rPr>
              <a:t>of</a:t>
            </a:r>
            <a:r>
              <a:rPr sz="2050" spc="215" dirty="0">
                <a:latin typeface="Calibri"/>
                <a:cs typeface="Calibri"/>
              </a:rPr>
              <a:t> </a:t>
            </a:r>
            <a:r>
              <a:rPr sz="2050" spc="55" dirty="0">
                <a:latin typeface="Calibri"/>
                <a:cs typeface="Calibri"/>
              </a:rPr>
              <a:t>work</a:t>
            </a:r>
            <a:endParaRPr sz="2050">
              <a:latin typeface="Calibri"/>
              <a:cs typeface="Calibri"/>
            </a:endParaRPr>
          </a:p>
          <a:p>
            <a:pPr marL="354965" marR="145415" indent="-342900">
              <a:lnSpc>
                <a:spcPts val="2000"/>
              </a:lnSpc>
              <a:spcBef>
                <a:spcPts val="1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50" spc="50" dirty="0">
                <a:latin typeface="Calibri"/>
                <a:cs typeface="Calibri"/>
              </a:rPr>
              <a:t>Apprenticeship </a:t>
            </a:r>
            <a:r>
              <a:rPr sz="2050" spc="35" dirty="0">
                <a:latin typeface="Calibri"/>
                <a:cs typeface="Calibri"/>
              </a:rPr>
              <a:t>as </a:t>
            </a:r>
            <a:r>
              <a:rPr sz="2050" spc="15" dirty="0">
                <a:latin typeface="Calibri"/>
                <a:cs typeface="Calibri"/>
              </a:rPr>
              <a:t>a </a:t>
            </a:r>
            <a:r>
              <a:rPr sz="2050" spc="35" dirty="0">
                <a:latin typeface="Calibri"/>
                <a:cs typeface="Calibri"/>
              </a:rPr>
              <a:t>system </a:t>
            </a:r>
            <a:r>
              <a:rPr sz="2050" spc="40" dirty="0">
                <a:latin typeface="Calibri"/>
                <a:cs typeface="Calibri"/>
              </a:rPr>
              <a:t>of training  </a:t>
            </a:r>
            <a:r>
              <a:rPr sz="2050" spc="45" dirty="0">
                <a:latin typeface="Calibri"/>
                <a:cs typeface="Calibri"/>
              </a:rPr>
              <a:t>originated </a:t>
            </a:r>
            <a:r>
              <a:rPr sz="2050" spc="50" dirty="0">
                <a:latin typeface="Calibri"/>
                <a:cs typeface="Calibri"/>
              </a:rPr>
              <a:t>centuries</a:t>
            </a:r>
            <a:r>
              <a:rPr sz="2050" spc="120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ago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0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1979" y="611717"/>
            <a:ext cx="833755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70" dirty="0">
                <a:solidFill>
                  <a:srgbClr val="4472C4"/>
                </a:solidFill>
                <a:latin typeface="Calibri"/>
                <a:cs typeface="Calibri"/>
              </a:rPr>
              <a:t>Modern </a:t>
            </a:r>
            <a:r>
              <a:rPr sz="4550" b="1" spc="-85" dirty="0">
                <a:solidFill>
                  <a:srgbClr val="4472C4"/>
                </a:solidFill>
                <a:latin typeface="Calibri"/>
                <a:cs typeface="Calibri"/>
              </a:rPr>
              <a:t>Registered</a:t>
            </a:r>
            <a:r>
              <a:rPr sz="4550" b="1" spc="-18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4550" b="1" spc="-75" dirty="0">
                <a:solidFill>
                  <a:srgbClr val="4472C4"/>
                </a:solidFill>
                <a:latin typeface="Calibri"/>
                <a:cs typeface="Calibri"/>
              </a:rPr>
              <a:t>Apprenticeships</a:t>
            </a:r>
            <a:endParaRPr sz="4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27124" y="1953488"/>
            <a:ext cx="5930924" cy="3544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16668" y="1970617"/>
            <a:ext cx="3923029" cy="33147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97815" marR="43180" indent="-285750">
              <a:lnSpc>
                <a:spcPts val="2100"/>
              </a:lnSpc>
              <a:spcBef>
                <a:spcPts val="5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50" spc="-85" dirty="0">
                <a:latin typeface="Calibri"/>
                <a:cs typeface="Calibri"/>
              </a:rPr>
              <a:t>Today, </a:t>
            </a:r>
            <a:r>
              <a:rPr sz="2050" spc="-10" dirty="0">
                <a:latin typeface="Calibri"/>
                <a:cs typeface="Calibri"/>
              </a:rPr>
              <a:t>the </a:t>
            </a:r>
            <a:r>
              <a:rPr sz="2050" spc="-25" dirty="0">
                <a:latin typeface="Calibri"/>
                <a:cs typeface="Calibri"/>
              </a:rPr>
              <a:t>apprenticeship model </a:t>
            </a:r>
            <a:r>
              <a:rPr sz="2050" dirty="0">
                <a:latin typeface="Calibri"/>
                <a:cs typeface="Calibri"/>
              </a:rPr>
              <a:t>is  </a:t>
            </a:r>
            <a:r>
              <a:rPr sz="2050" spc="-20" dirty="0">
                <a:latin typeface="Calibri"/>
                <a:cs typeface="Calibri"/>
              </a:rPr>
              <a:t>being </a:t>
            </a:r>
            <a:r>
              <a:rPr sz="2050" spc="-25" dirty="0">
                <a:latin typeface="Calibri"/>
                <a:cs typeface="Calibri"/>
              </a:rPr>
              <a:t>implemented </a:t>
            </a:r>
            <a:r>
              <a:rPr sz="2050" dirty="0">
                <a:latin typeface="Calibri"/>
                <a:cs typeface="Calibri"/>
              </a:rPr>
              <a:t>in </a:t>
            </a:r>
            <a:r>
              <a:rPr sz="2050" spc="-15" dirty="0">
                <a:latin typeface="Calibri"/>
                <a:cs typeface="Calibri"/>
              </a:rPr>
              <a:t>new  </a:t>
            </a:r>
            <a:r>
              <a:rPr sz="2050" spc="-25" dirty="0">
                <a:latin typeface="Calibri"/>
                <a:cs typeface="Calibri"/>
              </a:rPr>
              <a:t>occupations </a:t>
            </a:r>
            <a:r>
              <a:rPr sz="2050" spc="-20" dirty="0">
                <a:latin typeface="Calibri"/>
                <a:cs typeface="Calibri"/>
              </a:rPr>
              <a:t>including </a:t>
            </a:r>
            <a:r>
              <a:rPr sz="2050" spc="-25" dirty="0">
                <a:latin typeface="Calibri"/>
                <a:cs typeface="Calibri"/>
              </a:rPr>
              <a:t>healthcare  </a:t>
            </a:r>
            <a:r>
              <a:rPr sz="2050" spc="-15" dirty="0">
                <a:latin typeface="Calibri"/>
                <a:cs typeface="Calibri"/>
              </a:rPr>
              <a:t>and </a:t>
            </a:r>
            <a:r>
              <a:rPr sz="2050" spc="-20" dirty="0">
                <a:latin typeface="Calibri"/>
                <a:cs typeface="Calibri"/>
              </a:rPr>
              <a:t>other </a:t>
            </a:r>
            <a:r>
              <a:rPr sz="2050" spc="-15" dirty="0">
                <a:latin typeface="Calibri"/>
                <a:cs typeface="Calibri"/>
              </a:rPr>
              <a:t>service</a:t>
            </a:r>
            <a:r>
              <a:rPr sz="2050" spc="-12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industries</a:t>
            </a:r>
            <a:endParaRPr sz="2050">
              <a:latin typeface="Calibri"/>
              <a:cs typeface="Calibri"/>
            </a:endParaRPr>
          </a:p>
          <a:p>
            <a:pPr marL="297815" marR="5080" indent="-285750">
              <a:lnSpc>
                <a:spcPts val="21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50" spc="-25" dirty="0">
                <a:latin typeface="Calibri"/>
                <a:cs typeface="Calibri"/>
              </a:rPr>
              <a:t>Peer </a:t>
            </a:r>
            <a:r>
              <a:rPr sz="2050" spc="-35" dirty="0">
                <a:latin typeface="Calibri"/>
                <a:cs typeface="Calibri"/>
              </a:rPr>
              <a:t>Mentors, </a:t>
            </a:r>
            <a:r>
              <a:rPr sz="2050" spc="-30" dirty="0">
                <a:latin typeface="Calibri"/>
                <a:cs typeface="Calibri"/>
              </a:rPr>
              <a:t>preceptors, </a:t>
            </a:r>
            <a:r>
              <a:rPr sz="2050" spc="-15" dirty="0">
                <a:latin typeface="Calibri"/>
                <a:cs typeface="Calibri"/>
              </a:rPr>
              <a:t>and  </a:t>
            </a:r>
            <a:r>
              <a:rPr sz="2050" spc="-25" dirty="0">
                <a:latin typeface="Calibri"/>
                <a:cs typeface="Calibri"/>
              </a:rPr>
              <a:t>supervisors provide on-the-job  </a:t>
            </a:r>
            <a:r>
              <a:rPr sz="2050" spc="-20" dirty="0">
                <a:latin typeface="Calibri"/>
                <a:cs typeface="Calibri"/>
              </a:rPr>
              <a:t>training </a:t>
            </a:r>
            <a:r>
              <a:rPr sz="2050" spc="-10" dirty="0">
                <a:latin typeface="Calibri"/>
                <a:cs typeface="Calibri"/>
              </a:rPr>
              <a:t>to </a:t>
            </a:r>
            <a:r>
              <a:rPr sz="2050" spc="-25" dirty="0">
                <a:latin typeface="Calibri"/>
                <a:cs typeface="Calibri"/>
              </a:rPr>
              <a:t>ensure </a:t>
            </a:r>
            <a:r>
              <a:rPr sz="2050" spc="-20" dirty="0">
                <a:latin typeface="Calibri"/>
                <a:cs typeface="Calibri"/>
              </a:rPr>
              <a:t>that</a:t>
            </a:r>
            <a:r>
              <a:rPr sz="2050" spc="-190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Apprentices  </a:t>
            </a:r>
            <a:r>
              <a:rPr sz="2050" spc="-30" dirty="0">
                <a:latin typeface="Calibri"/>
                <a:cs typeface="Calibri"/>
              </a:rPr>
              <a:t>demonstrate </a:t>
            </a:r>
            <a:r>
              <a:rPr sz="2050" spc="-25" dirty="0">
                <a:latin typeface="Calibri"/>
                <a:cs typeface="Calibri"/>
              </a:rPr>
              <a:t>core competencies  </a:t>
            </a:r>
            <a:r>
              <a:rPr sz="2050" spc="-15" dirty="0">
                <a:latin typeface="Calibri"/>
                <a:cs typeface="Calibri"/>
              </a:rPr>
              <a:t>and </a:t>
            </a:r>
            <a:r>
              <a:rPr sz="2050" spc="-30" dirty="0">
                <a:latin typeface="Calibri"/>
                <a:cs typeface="Calibri"/>
              </a:rPr>
              <a:t>professional</a:t>
            </a:r>
            <a:r>
              <a:rPr sz="2050" spc="-8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knowledge</a:t>
            </a:r>
            <a:endParaRPr sz="2050">
              <a:latin typeface="Calibri"/>
              <a:cs typeface="Calibri"/>
            </a:endParaRPr>
          </a:p>
          <a:p>
            <a:pPr marL="297815" marR="226695" indent="-285750">
              <a:lnSpc>
                <a:spcPct val="101600"/>
              </a:lnSpc>
              <a:spcBef>
                <a:spcPts val="39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50" spc="-25" dirty="0">
                <a:latin typeface="Calibri"/>
                <a:cs typeface="Calibri"/>
              </a:rPr>
              <a:t>Classroom instruction  </a:t>
            </a:r>
            <a:r>
              <a:rPr sz="2050" spc="-30" dirty="0">
                <a:latin typeface="Calibri"/>
                <a:cs typeface="Calibri"/>
              </a:rPr>
              <a:t>complements </a:t>
            </a:r>
            <a:r>
              <a:rPr sz="2050" spc="-25" dirty="0">
                <a:latin typeface="Calibri"/>
                <a:cs typeface="Calibri"/>
              </a:rPr>
              <a:t>workplace</a:t>
            </a:r>
            <a:r>
              <a:rPr sz="2050" spc="-90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training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38840" y="6419850"/>
            <a:ext cx="23495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90" dirty="0">
                <a:solidFill>
                  <a:srgbClr val="FFFFFF"/>
                </a:solidFill>
                <a:latin typeface="Franklin Gothic Book"/>
                <a:cs typeface="Franklin Gothic Book"/>
              </a:rPr>
              <a:t>12</a:t>
            </a:r>
            <a:endParaRPr sz="125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6780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24417"/>
            <a:ext cx="274320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1" spc="-135" dirty="0">
                <a:solidFill>
                  <a:srgbClr val="4472C4"/>
                </a:solidFill>
                <a:latin typeface="Calibri"/>
                <a:cs typeface="Calibri"/>
              </a:rPr>
              <a:t>M</a:t>
            </a:r>
            <a:r>
              <a:rPr sz="4550" b="1" spc="-8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4550" b="1" spc="-125" dirty="0">
                <a:solidFill>
                  <a:srgbClr val="4472C4"/>
                </a:solidFill>
                <a:latin typeface="Calibri"/>
                <a:cs typeface="Calibri"/>
              </a:rPr>
              <a:t>n</a:t>
            </a:r>
            <a:r>
              <a:rPr sz="4550" b="1" spc="-100" dirty="0">
                <a:solidFill>
                  <a:srgbClr val="4472C4"/>
                </a:solidFill>
                <a:latin typeface="Calibri"/>
                <a:cs typeface="Calibri"/>
              </a:rPr>
              <a:t>t</a:t>
            </a:r>
            <a:r>
              <a:rPr sz="4550" b="1" spc="-85" dirty="0">
                <a:solidFill>
                  <a:srgbClr val="4472C4"/>
                </a:solidFill>
                <a:latin typeface="Calibri"/>
                <a:cs typeface="Calibri"/>
              </a:rPr>
              <a:t>o</a:t>
            </a:r>
            <a:r>
              <a:rPr sz="4550" b="1" spc="-114" dirty="0">
                <a:solidFill>
                  <a:srgbClr val="4472C4"/>
                </a:solidFill>
                <a:latin typeface="Calibri"/>
                <a:cs typeface="Calibri"/>
              </a:rPr>
              <a:t>r</a:t>
            </a:r>
            <a:r>
              <a:rPr sz="4550" b="1" spc="-70" dirty="0">
                <a:solidFill>
                  <a:srgbClr val="4472C4"/>
                </a:solidFill>
                <a:latin typeface="Calibri"/>
                <a:cs typeface="Calibri"/>
              </a:rPr>
              <a:t>s</a:t>
            </a:r>
            <a:r>
              <a:rPr sz="4550" b="1" spc="-80" dirty="0">
                <a:solidFill>
                  <a:srgbClr val="4472C4"/>
                </a:solidFill>
                <a:latin typeface="Calibri"/>
                <a:cs typeface="Calibri"/>
              </a:rPr>
              <a:t>h</a:t>
            </a:r>
            <a:r>
              <a:rPr sz="4550" b="1" spc="-45" dirty="0">
                <a:solidFill>
                  <a:srgbClr val="4472C4"/>
                </a:solidFill>
                <a:latin typeface="Calibri"/>
                <a:cs typeface="Calibri"/>
              </a:rPr>
              <a:t>i</a:t>
            </a:r>
            <a:r>
              <a:rPr sz="4550" b="1" spc="15" dirty="0">
                <a:solidFill>
                  <a:srgbClr val="4472C4"/>
                </a:solidFill>
                <a:latin typeface="Calibri"/>
                <a:cs typeface="Calibri"/>
              </a:rPr>
              <a:t>p</a:t>
            </a:r>
            <a:endParaRPr sz="4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4640" y="2351617"/>
            <a:ext cx="10186035" cy="35179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0190" marR="5233035" algn="ctr">
              <a:lnSpc>
                <a:spcPts val="2100"/>
              </a:lnSpc>
              <a:spcBef>
                <a:spcPts val="500"/>
              </a:spcBef>
            </a:pPr>
            <a:r>
              <a:rPr sz="2050" i="1" spc="-85" dirty="0">
                <a:latin typeface="Calibri"/>
                <a:cs typeface="Calibri"/>
              </a:rPr>
              <a:t>“A </a:t>
            </a:r>
            <a:r>
              <a:rPr sz="2050" i="1" spc="-25" dirty="0">
                <a:latin typeface="Calibri"/>
                <a:cs typeface="Calibri"/>
              </a:rPr>
              <a:t>structured process </a:t>
            </a:r>
            <a:r>
              <a:rPr sz="2050" i="1" spc="-15" dirty="0">
                <a:latin typeface="Calibri"/>
                <a:cs typeface="Calibri"/>
              </a:rPr>
              <a:t>by </a:t>
            </a:r>
            <a:r>
              <a:rPr sz="2050" i="1" spc="-20" dirty="0">
                <a:latin typeface="Calibri"/>
                <a:cs typeface="Calibri"/>
              </a:rPr>
              <a:t>which </a:t>
            </a:r>
            <a:r>
              <a:rPr sz="2050" i="1" spc="-25" dirty="0">
                <a:latin typeface="Calibri"/>
                <a:cs typeface="Calibri"/>
              </a:rPr>
              <a:t>employees</a:t>
            </a:r>
            <a:r>
              <a:rPr sz="2050" i="1" spc="-155" dirty="0">
                <a:latin typeface="Calibri"/>
                <a:cs typeface="Calibri"/>
              </a:rPr>
              <a:t> </a:t>
            </a:r>
            <a:r>
              <a:rPr sz="2050" i="1" spc="-15" dirty="0">
                <a:latin typeface="Calibri"/>
                <a:cs typeface="Calibri"/>
              </a:rPr>
              <a:t>are  </a:t>
            </a:r>
            <a:r>
              <a:rPr sz="2050" i="1" spc="-25" dirty="0">
                <a:latin typeface="Calibri"/>
                <a:cs typeface="Calibri"/>
              </a:rPr>
              <a:t>grouped </a:t>
            </a:r>
            <a:r>
              <a:rPr sz="2050" i="1" spc="-15" dirty="0">
                <a:latin typeface="Calibri"/>
                <a:cs typeface="Calibri"/>
              </a:rPr>
              <a:t>to </a:t>
            </a:r>
            <a:r>
              <a:rPr sz="2050" i="1" spc="-20" dirty="0">
                <a:latin typeface="Calibri"/>
                <a:cs typeface="Calibri"/>
              </a:rPr>
              <a:t>work</a:t>
            </a:r>
            <a:r>
              <a:rPr sz="2050" i="1" spc="-140" dirty="0">
                <a:latin typeface="Calibri"/>
                <a:cs typeface="Calibri"/>
              </a:rPr>
              <a:t> </a:t>
            </a:r>
            <a:r>
              <a:rPr sz="2050" i="1" spc="-35" dirty="0">
                <a:latin typeface="Calibri"/>
                <a:cs typeface="Calibri"/>
              </a:rPr>
              <a:t>together</a:t>
            </a:r>
            <a:endParaRPr sz="2050">
              <a:latin typeface="Calibri"/>
              <a:cs typeface="Calibri"/>
            </a:endParaRPr>
          </a:p>
          <a:p>
            <a:pPr marR="4984115" algn="ctr">
              <a:lnSpc>
                <a:spcPts val="1810"/>
              </a:lnSpc>
            </a:pPr>
            <a:r>
              <a:rPr sz="2050" i="1" spc="-15" dirty="0">
                <a:latin typeface="Calibri"/>
                <a:cs typeface="Calibri"/>
              </a:rPr>
              <a:t>to </a:t>
            </a:r>
            <a:r>
              <a:rPr sz="2050" i="1" spc="-25" dirty="0">
                <a:latin typeface="Calibri"/>
                <a:cs typeface="Calibri"/>
              </a:rPr>
              <a:t>develop essential</a:t>
            </a:r>
            <a:r>
              <a:rPr sz="2050" i="1" spc="-120" dirty="0">
                <a:latin typeface="Calibri"/>
                <a:cs typeface="Calibri"/>
              </a:rPr>
              <a:t> </a:t>
            </a:r>
            <a:r>
              <a:rPr sz="2050" i="1" spc="-15" dirty="0">
                <a:latin typeface="Calibri"/>
                <a:cs typeface="Calibri"/>
              </a:rPr>
              <a:t>skills</a:t>
            </a:r>
            <a:endParaRPr sz="2050">
              <a:latin typeface="Calibri"/>
              <a:cs typeface="Calibri"/>
            </a:endParaRPr>
          </a:p>
          <a:p>
            <a:pPr marR="4985385" algn="ctr">
              <a:lnSpc>
                <a:spcPts val="2280"/>
              </a:lnSpc>
            </a:pPr>
            <a:r>
              <a:rPr sz="2050" i="1" spc="-30" dirty="0">
                <a:latin typeface="Calibri"/>
                <a:cs typeface="Calibri"/>
              </a:rPr>
              <a:t>relevant </a:t>
            </a:r>
            <a:r>
              <a:rPr sz="2050" i="1" spc="-15" dirty="0">
                <a:latin typeface="Calibri"/>
                <a:cs typeface="Calibri"/>
              </a:rPr>
              <a:t>to </a:t>
            </a:r>
            <a:r>
              <a:rPr sz="2050" i="1" spc="-10" dirty="0">
                <a:latin typeface="Calibri"/>
                <a:cs typeface="Calibri"/>
              </a:rPr>
              <a:t>job </a:t>
            </a:r>
            <a:r>
              <a:rPr sz="2050" i="1" spc="-30" dirty="0">
                <a:latin typeface="Calibri"/>
                <a:cs typeface="Calibri"/>
              </a:rPr>
              <a:t>performance </a:t>
            </a:r>
            <a:r>
              <a:rPr sz="2050" i="1" spc="-20" dirty="0">
                <a:latin typeface="Calibri"/>
                <a:cs typeface="Calibri"/>
              </a:rPr>
              <a:t>and </a:t>
            </a:r>
            <a:r>
              <a:rPr sz="2050" i="1" spc="-25" dirty="0">
                <a:latin typeface="Calibri"/>
                <a:cs typeface="Calibri"/>
              </a:rPr>
              <a:t>personal</a:t>
            </a:r>
            <a:r>
              <a:rPr sz="2050" i="1" spc="-185" dirty="0">
                <a:latin typeface="Calibri"/>
                <a:cs typeface="Calibri"/>
              </a:rPr>
              <a:t> </a:t>
            </a:r>
            <a:r>
              <a:rPr sz="2050" i="1" spc="-25" dirty="0">
                <a:latin typeface="Calibri"/>
                <a:cs typeface="Calibri"/>
              </a:rPr>
              <a:t>growth”</a:t>
            </a:r>
            <a:endParaRPr sz="2050">
              <a:latin typeface="Calibri"/>
              <a:cs typeface="Calibri"/>
            </a:endParaRPr>
          </a:p>
          <a:p>
            <a:pPr marL="377190" marR="5361940" algn="ctr">
              <a:lnSpc>
                <a:spcPts val="2000"/>
              </a:lnSpc>
              <a:spcBef>
                <a:spcPts val="1390"/>
              </a:spcBef>
            </a:pPr>
            <a:r>
              <a:rPr sz="2050" i="1" spc="15" dirty="0">
                <a:latin typeface="Calibri"/>
                <a:cs typeface="Calibri"/>
              </a:rPr>
              <a:t>– </a:t>
            </a:r>
            <a:r>
              <a:rPr sz="2050" spc="-15" dirty="0">
                <a:latin typeface="Calibri"/>
                <a:cs typeface="Calibri"/>
              </a:rPr>
              <a:t>Ann </a:t>
            </a:r>
            <a:r>
              <a:rPr sz="2050" spc="-50" dirty="0">
                <a:latin typeface="Calibri"/>
                <a:cs typeface="Calibri"/>
              </a:rPr>
              <a:t>Haney, </a:t>
            </a:r>
            <a:r>
              <a:rPr sz="2050" i="1" spc="-20" dirty="0">
                <a:latin typeface="Calibri"/>
                <a:cs typeface="Calibri"/>
              </a:rPr>
              <a:t>The </a:t>
            </a:r>
            <a:r>
              <a:rPr sz="2050" i="1" spc="-25" dirty="0">
                <a:latin typeface="Calibri"/>
                <a:cs typeface="Calibri"/>
              </a:rPr>
              <a:t>Role </a:t>
            </a:r>
            <a:r>
              <a:rPr sz="2050" i="1" spc="-10" dirty="0">
                <a:latin typeface="Calibri"/>
                <a:cs typeface="Calibri"/>
              </a:rPr>
              <a:t>of </a:t>
            </a:r>
            <a:r>
              <a:rPr sz="2050" i="1" spc="-30" dirty="0">
                <a:latin typeface="Calibri"/>
                <a:cs typeface="Calibri"/>
              </a:rPr>
              <a:t>Mentorship </a:t>
            </a:r>
            <a:r>
              <a:rPr sz="2050" i="1" dirty="0">
                <a:latin typeface="Calibri"/>
                <a:cs typeface="Calibri"/>
              </a:rPr>
              <a:t>in</a:t>
            </a:r>
            <a:r>
              <a:rPr sz="2050" i="1" spc="-290" dirty="0">
                <a:latin typeface="Calibri"/>
                <a:cs typeface="Calibri"/>
              </a:rPr>
              <a:t> </a:t>
            </a:r>
            <a:r>
              <a:rPr sz="2050" i="1" spc="-15" dirty="0">
                <a:latin typeface="Calibri"/>
                <a:cs typeface="Calibri"/>
              </a:rPr>
              <a:t>the  </a:t>
            </a:r>
            <a:r>
              <a:rPr sz="2050" i="1" spc="-35" dirty="0">
                <a:latin typeface="Calibri"/>
                <a:cs typeface="Calibri"/>
              </a:rPr>
              <a:t>Workplace</a:t>
            </a:r>
            <a:endParaRPr sz="2050">
              <a:latin typeface="Calibri"/>
              <a:cs typeface="Calibri"/>
            </a:endParaRPr>
          </a:p>
          <a:p>
            <a:pPr marL="5566410" marR="5080" algn="ctr">
              <a:lnSpc>
                <a:spcPts val="2100"/>
              </a:lnSpc>
              <a:spcBef>
                <a:spcPts val="1720"/>
              </a:spcBef>
            </a:pPr>
            <a:r>
              <a:rPr sz="2050" i="1" dirty="0">
                <a:latin typeface="Calibri"/>
                <a:cs typeface="Calibri"/>
              </a:rPr>
              <a:t>“The </a:t>
            </a:r>
            <a:r>
              <a:rPr sz="2050" i="1" spc="-25" dirty="0">
                <a:latin typeface="Calibri"/>
                <a:cs typeface="Calibri"/>
              </a:rPr>
              <a:t>delicate balance </a:t>
            </a:r>
            <a:r>
              <a:rPr sz="2050" i="1" spc="-10" dirty="0">
                <a:latin typeface="Calibri"/>
                <a:cs typeface="Calibri"/>
              </a:rPr>
              <a:t>of </a:t>
            </a:r>
            <a:r>
              <a:rPr sz="2050" i="1" spc="-30" dirty="0">
                <a:latin typeface="Calibri"/>
                <a:cs typeface="Calibri"/>
              </a:rPr>
              <a:t>mentoring</a:t>
            </a:r>
            <a:r>
              <a:rPr sz="2050" i="1" spc="-204" dirty="0">
                <a:latin typeface="Calibri"/>
                <a:cs typeface="Calibri"/>
              </a:rPr>
              <a:t> </a:t>
            </a:r>
            <a:r>
              <a:rPr sz="2050" i="1" spc="-25" dirty="0">
                <a:latin typeface="Calibri"/>
                <a:cs typeface="Calibri"/>
              </a:rPr>
              <a:t>someone  </a:t>
            </a:r>
            <a:r>
              <a:rPr sz="2050" i="1" dirty="0">
                <a:latin typeface="Calibri"/>
                <a:cs typeface="Calibri"/>
              </a:rPr>
              <a:t>is </a:t>
            </a:r>
            <a:r>
              <a:rPr sz="2050" i="1" spc="-20" dirty="0">
                <a:latin typeface="Calibri"/>
                <a:cs typeface="Calibri"/>
              </a:rPr>
              <a:t>not creating </a:t>
            </a:r>
            <a:r>
              <a:rPr sz="2050" i="1" spc="-15" dirty="0">
                <a:latin typeface="Calibri"/>
                <a:cs typeface="Calibri"/>
              </a:rPr>
              <a:t>them </a:t>
            </a:r>
            <a:r>
              <a:rPr sz="2050" i="1" dirty="0">
                <a:latin typeface="Calibri"/>
                <a:cs typeface="Calibri"/>
              </a:rPr>
              <a:t>in </a:t>
            </a:r>
            <a:r>
              <a:rPr sz="2050" i="1" spc="-20" dirty="0">
                <a:latin typeface="Calibri"/>
                <a:cs typeface="Calibri"/>
              </a:rPr>
              <a:t>your </a:t>
            </a:r>
            <a:r>
              <a:rPr sz="2050" i="1" spc="-25" dirty="0">
                <a:latin typeface="Calibri"/>
                <a:cs typeface="Calibri"/>
              </a:rPr>
              <a:t>own</a:t>
            </a:r>
            <a:r>
              <a:rPr sz="2050" i="1" spc="-330" dirty="0">
                <a:latin typeface="Calibri"/>
                <a:cs typeface="Calibri"/>
              </a:rPr>
              <a:t> </a:t>
            </a:r>
            <a:r>
              <a:rPr sz="2050" i="1" spc="-25" dirty="0">
                <a:latin typeface="Calibri"/>
                <a:cs typeface="Calibri"/>
              </a:rPr>
              <a:t>image,</a:t>
            </a:r>
            <a:endParaRPr sz="2050">
              <a:latin typeface="Calibri"/>
              <a:cs typeface="Calibri"/>
            </a:endParaRPr>
          </a:p>
          <a:p>
            <a:pPr marL="6224270" marR="666750" algn="ctr">
              <a:lnSpc>
                <a:spcPts val="2100"/>
              </a:lnSpc>
            </a:pPr>
            <a:r>
              <a:rPr sz="2050" i="1" spc="-20" dirty="0">
                <a:latin typeface="Calibri"/>
                <a:cs typeface="Calibri"/>
              </a:rPr>
              <a:t>but giving </a:t>
            </a:r>
            <a:r>
              <a:rPr sz="2050" i="1" spc="-15" dirty="0">
                <a:latin typeface="Calibri"/>
                <a:cs typeface="Calibri"/>
              </a:rPr>
              <a:t>them the</a:t>
            </a:r>
            <a:r>
              <a:rPr sz="2050" i="1" spc="-185" dirty="0">
                <a:latin typeface="Calibri"/>
                <a:cs typeface="Calibri"/>
              </a:rPr>
              <a:t> </a:t>
            </a:r>
            <a:r>
              <a:rPr sz="2050" i="1" spc="-25" dirty="0">
                <a:latin typeface="Calibri"/>
                <a:cs typeface="Calibri"/>
              </a:rPr>
              <a:t>opportunity  </a:t>
            </a:r>
            <a:r>
              <a:rPr sz="2050" i="1" spc="-15" dirty="0">
                <a:latin typeface="Calibri"/>
                <a:cs typeface="Calibri"/>
              </a:rPr>
              <a:t>to </a:t>
            </a:r>
            <a:r>
              <a:rPr sz="2050" i="1" spc="-20" dirty="0">
                <a:latin typeface="Calibri"/>
                <a:cs typeface="Calibri"/>
              </a:rPr>
              <a:t>create</a:t>
            </a:r>
            <a:r>
              <a:rPr sz="2050" i="1" spc="-114" dirty="0">
                <a:latin typeface="Calibri"/>
                <a:cs typeface="Calibri"/>
              </a:rPr>
              <a:t> </a:t>
            </a:r>
            <a:r>
              <a:rPr sz="2050" i="1" spc="-25" dirty="0">
                <a:latin typeface="Calibri"/>
                <a:cs typeface="Calibri"/>
              </a:rPr>
              <a:t>themselves”</a:t>
            </a:r>
            <a:endParaRPr sz="2050">
              <a:latin typeface="Calibri"/>
              <a:cs typeface="Calibri"/>
            </a:endParaRPr>
          </a:p>
          <a:p>
            <a:pPr marR="1380490" algn="r">
              <a:lnSpc>
                <a:spcPct val="100000"/>
              </a:lnSpc>
              <a:spcBef>
                <a:spcPts val="830"/>
              </a:spcBef>
            </a:pPr>
            <a:r>
              <a:rPr sz="2050" i="1" spc="10" dirty="0">
                <a:latin typeface="Calibri"/>
                <a:cs typeface="Calibri"/>
              </a:rPr>
              <a:t>- </a:t>
            </a:r>
            <a:r>
              <a:rPr sz="2050" spc="-25" dirty="0">
                <a:latin typeface="Calibri"/>
                <a:cs typeface="Calibri"/>
              </a:rPr>
              <a:t>Steven</a:t>
            </a:r>
            <a:r>
              <a:rPr sz="2050" spc="-195" dirty="0">
                <a:latin typeface="Calibri"/>
                <a:cs typeface="Calibri"/>
              </a:rPr>
              <a:t> </a:t>
            </a:r>
            <a:r>
              <a:rPr sz="2050" spc="-20" dirty="0">
                <a:latin typeface="Calibri"/>
                <a:cs typeface="Calibri"/>
              </a:rPr>
              <a:t>Spielberg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4555" y="6419850"/>
            <a:ext cx="22352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45" dirty="0">
                <a:solidFill>
                  <a:srgbClr val="FFFFFF"/>
                </a:solidFill>
                <a:latin typeface="Franklin Gothic Book"/>
                <a:cs typeface="Franklin Gothic Book"/>
              </a:rPr>
              <a:t>14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94650" y="1121705"/>
            <a:ext cx="2019146" cy="2990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49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325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Office Theme</vt:lpstr>
      <vt:lpstr>OBJECTIVES</vt:lpstr>
      <vt:lpstr>Learning Outcomes</vt:lpstr>
      <vt:lpstr>Class Guidelines</vt:lpstr>
      <vt:lpstr>Activity: Experience Tally</vt:lpstr>
      <vt:lpstr>Activity: Knowledge and Experience</vt:lpstr>
      <vt:lpstr>What does the word “Apprentice” mean to you?</vt:lpstr>
      <vt:lpstr>Apprenticeship Throughout History</vt:lpstr>
      <vt:lpstr>Modern Registered Apprenticeships</vt:lpstr>
      <vt:lpstr>Mentorship</vt:lpstr>
      <vt:lpstr>Activity: Who has Mentored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John Knorr</dc:creator>
  <cp:lastModifiedBy>John Knorr</cp:lastModifiedBy>
  <cp:revision>3</cp:revision>
  <dcterms:created xsi:type="dcterms:W3CDTF">2020-09-03T14:16:51Z</dcterms:created>
  <dcterms:modified xsi:type="dcterms:W3CDTF">2020-09-04T14:58:18Z</dcterms:modified>
</cp:coreProperties>
</file>