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8" r:id="rId4"/>
    <p:sldId id="301" r:id="rId5"/>
    <p:sldId id="283" r:id="rId6"/>
    <p:sldId id="269" r:id="rId7"/>
    <p:sldId id="297" r:id="rId8"/>
    <p:sldId id="272" r:id="rId9"/>
    <p:sldId id="295" r:id="rId10"/>
    <p:sldId id="270" r:id="rId11"/>
    <p:sldId id="271" r:id="rId12"/>
    <p:sldId id="274" r:id="rId13"/>
    <p:sldId id="275" r:id="rId14"/>
    <p:sldId id="294" r:id="rId15"/>
    <p:sldId id="299" r:id="rId16"/>
    <p:sldId id="303" r:id="rId17"/>
    <p:sldId id="277" r:id="rId18"/>
    <p:sldId id="304" r:id="rId19"/>
    <p:sldId id="302" r:id="rId20"/>
    <p:sldId id="305" r:id="rId21"/>
    <p:sldId id="313" r:id="rId22"/>
    <p:sldId id="306" r:id="rId23"/>
    <p:sldId id="307" r:id="rId24"/>
    <p:sldId id="308" r:id="rId25"/>
    <p:sldId id="279" r:id="rId26"/>
    <p:sldId id="280" r:id="rId27"/>
    <p:sldId id="309" r:id="rId28"/>
    <p:sldId id="281" r:id="rId29"/>
    <p:sldId id="282" r:id="rId30"/>
    <p:sldId id="310" r:id="rId31"/>
    <p:sldId id="311" r:id="rId32"/>
    <p:sldId id="284" r:id="rId33"/>
    <p:sldId id="285" r:id="rId34"/>
    <p:sldId id="286" r:id="rId35"/>
    <p:sldId id="287" r:id="rId36"/>
    <p:sldId id="312" r:id="rId37"/>
    <p:sldId id="261" r:id="rId38"/>
    <p:sldId id="262" r:id="rId39"/>
    <p:sldId id="264"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FF16F-9127-46D8-A7E8-3E7D541485A7}" v="1" dt="2019-06-07T10:43:11.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4" autoAdjust="0"/>
    <p:restoredTop sz="75000" autoAdjust="0"/>
  </p:normalViewPr>
  <p:slideViewPr>
    <p:cSldViewPr snapToGrid="0" snapToObjects="1">
      <p:cViewPr varScale="1">
        <p:scale>
          <a:sx n="93" d="100"/>
          <a:sy n="93" d="100"/>
        </p:scale>
        <p:origin x="1000" y="2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Graybeal" userId="97d831d5fd617c44" providerId="LiveId" clId="{896FF16F-9127-46D8-A7E8-3E7D541485A7}"/>
    <pc:docChg chg="custSel modSld sldOrd modMainMaster">
      <pc:chgData name="Patricia Graybeal" userId="97d831d5fd617c44" providerId="LiveId" clId="{896FF16F-9127-46D8-A7E8-3E7D541485A7}" dt="2019-06-07T10:43:11.768" v="6" actId="27636"/>
      <pc:docMkLst>
        <pc:docMk/>
      </pc:docMkLst>
      <pc:sldChg chg="modSp">
        <pc:chgData name="Patricia Graybeal" userId="97d831d5fd617c44" providerId="LiveId" clId="{896FF16F-9127-46D8-A7E8-3E7D541485A7}" dt="2019-06-07T10:41:45.161" v="4" actId="20577"/>
        <pc:sldMkLst>
          <pc:docMk/>
          <pc:sldMk cId="3409601681" sldId="257"/>
        </pc:sldMkLst>
        <pc:spChg chg="mod">
          <ac:chgData name="Patricia Graybeal" userId="97d831d5fd617c44" providerId="LiveId" clId="{896FF16F-9127-46D8-A7E8-3E7D541485A7}" dt="2019-06-07T10:41:45.161" v="4" actId="20577"/>
          <ac:spMkLst>
            <pc:docMk/>
            <pc:sldMk cId="3409601681" sldId="257"/>
            <ac:spMk id="3" creationId="{00000000-0000-0000-0000-000000000000}"/>
          </ac:spMkLst>
        </pc:spChg>
      </pc:sldChg>
      <pc:sldChg chg="ord">
        <pc:chgData name="Patricia Graybeal" userId="97d831d5fd617c44" providerId="LiveId" clId="{896FF16F-9127-46D8-A7E8-3E7D541485A7}" dt="2019-06-07T10:43:11.640" v="5"/>
        <pc:sldMkLst>
          <pc:docMk/>
          <pc:sldMk cId="1844663070" sldId="313"/>
        </pc:sldMkLst>
      </pc:sldChg>
      <pc:sldMasterChg chg="modSldLayout">
        <pc:chgData name="Patricia Graybeal" userId="97d831d5fd617c44" providerId="LiveId" clId="{896FF16F-9127-46D8-A7E8-3E7D541485A7}" dt="2019-06-07T10:43:11.768" v="6" actId="27636"/>
        <pc:sldMasterMkLst>
          <pc:docMk/>
          <pc:sldMasterMk cId="1516162385" sldId="2147483648"/>
        </pc:sldMasterMkLst>
        <pc:sldLayoutChg chg="modSp">
          <pc:chgData name="Patricia Graybeal" userId="97d831d5fd617c44" providerId="LiveId" clId="{896FF16F-9127-46D8-A7E8-3E7D541485A7}" dt="2019-06-07T10:43:11.768" v="6" actId="27636"/>
          <pc:sldLayoutMkLst>
            <pc:docMk/>
            <pc:sldMasterMk cId="1516162385" sldId="2147483648"/>
            <pc:sldLayoutMk cId="100249393" sldId="2147483649"/>
          </pc:sldLayoutMkLst>
          <pc:spChg chg="mod">
            <ac:chgData name="Patricia Graybeal" userId="97d831d5fd617c44" providerId="LiveId" clId="{896FF16F-9127-46D8-A7E8-3E7D541485A7}" dt="2019-06-07T10:43:11.768" v="6" actId="27636"/>
            <ac:spMkLst>
              <pc:docMk/>
              <pc:sldMasterMk cId="1516162385" sldId="2147483648"/>
              <pc:sldLayoutMk cId="100249393" sldId="2147483649"/>
              <ac:spMk id="10" creationId="{00000000-0000-0000-0000-000000000000}"/>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56B7817-5A43-48E0-833D-5E5F50B32E97}" type="datetimeFigureOut">
              <a:rPr lang="en-US" smtClean="0"/>
              <a:t>8/20/19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35FE624-95EE-47F6-B079-D2474DB390FE}" type="slidenum">
              <a:rPr lang="en-US" smtClean="0"/>
              <a:t>‹#›</a:t>
            </a:fld>
            <a:endParaRPr lang="en-US" dirty="0"/>
          </a:p>
        </p:txBody>
      </p:sp>
    </p:spTree>
    <p:extLst>
      <p:ext uri="{BB962C8B-B14F-4D97-AF65-F5344CB8AC3E}">
        <p14:creationId xmlns:p14="http://schemas.microsoft.com/office/powerpoint/2010/main" val="180475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Teacher Notes:</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personal transactions of the owners, employees, and other parties connected to the business should not be recorded in the organization’s records.</a:t>
            </a:r>
            <a:endParaRPr lang="en-US" dirty="0"/>
          </a:p>
        </p:txBody>
      </p:sp>
      <p:sp>
        <p:nvSpPr>
          <p:cNvPr id="4" name="Slide Number Placeholder 3"/>
          <p:cNvSpPr>
            <a:spLocks noGrp="1"/>
          </p:cNvSpPr>
          <p:nvPr>
            <p:ph type="sldNum" sz="quarter" idx="5"/>
          </p:nvPr>
        </p:nvSpPr>
        <p:spPr/>
        <p:txBody>
          <a:bodyPr/>
          <a:lstStyle/>
          <a:p>
            <a:fld id="{E35FE624-95EE-47F6-B079-D2474DB390FE}" type="slidenum">
              <a:rPr lang="en-US" smtClean="0"/>
              <a:t>3</a:t>
            </a:fld>
            <a:endParaRPr lang="en-US" dirty="0"/>
          </a:p>
        </p:txBody>
      </p:sp>
    </p:spTree>
    <p:extLst>
      <p:ext uri="{BB962C8B-B14F-4D97-AF65-F5344CB8AC3E}">
        <p14:creationId xmlns:p14="http://schemas.microsoft.com/office/powerpoint/2010/main" val="1145568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14</a:t>
            </a:fld>
            <a:endParaRPr lang="en-US" dirty="0"/>
          </a:p>
        </p:txBody>
      </p:sp>
    </p:spTree>
    <p:extLst>
      <p:ext uri="{BB962C8B-B14F-4D97-AF65-F5344CB8AC3E}">
        <p14:creationId xmlns:p14="http://schemas.microsoft.com/office/powerpoint/2010/main" val="157612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r>
              <a:rPr lang="en-US" dirty="0"/>
              <a:t>Equity explanation using something students can easily understand:</a:t>
            </a:r>
          </a:p>
          <a:p>
            <a:r>
              <a:rPr lang="en-US" dirty="0"/>
              <a:t>House value = $400,000</a:t>
            </a:r>
          </a:p>
          <a:p>
            <a:r>
              <a:rPr lang="en-US" dirty="0"/>
              <a:t>Mortgage owed = $250,000</a:t>
            </a:r>
          </a:p>
          <a:p>
            <a:r>
              <a:rPr lang="en-US" dirty="0"/>
              <a:t>Equity = $150,000</a:t>
            </a:r>
          </a:p>
          <a:p>
            <a:r>
              <a:rPr lang="en-US" dirty="0"/>
              <a:t>The same concept applies to companies; equity represents the value, or net worth, of the company. </a:t>
            </a:r>
          </a:p>
        </p:txBody>
      </p:sp>
      <p:sp>
        <p:nvSpPr>
          <p:cNvPr id="4" name="Slide Number Placeholder 3"/>
          <p:cNvSpPr>
            <a:spLocks noGrp="1"/>
          </p:cNvSpPr>
          <p:nvPr>
            <p:ph type="sldNum" sz="quarter" idx="5"/>
          </p:nvPr>
        </p:nvSpPr>
        <p:spPr/>
        <p:txBody>
          <a:bodyPr/>
          <a:lstStyle/>
          <a:p>
            <a:fld id="{E35FE624-95EE-47F6-B079-D2474DB390FE}" type="slidenum">
              <a:rPr lang="en-US" smtClean="0"/>
              <a:t>15</a:t>
            </a:fld>
            <a:endParaRPr lang="en-US" dirty="0"/>
          </a:p>
        </p:txBody>
      </p:sp>
    </p:spTree>
    <p:extLst>
      <p:ext uri="{BB962C8B-B14F-4D97-AF65-F5344CB8AC3E}">
        <p14:creationId xmlns:p14="http://schemas.microsoft.com/office/powerpoint/2010/main" val="1097707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17</a:t>
            </a:fld>
            <a:endParaRPr lang="en-US" dirty="0"/>
          </a:p>
        </p:txBody>
      </p:sp>
    </p:spTree>
    <p:extLst>
      <p:ext uri="{BB962C8B-B14F-4D97-AF65-F5344CB8AC3E}">
        <p14:creationId xmlns:p14="http://schemas.microsoft.com/office/powerpoint/2010/main" val="383996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18</a:t>
            </a:fld>
            <a:endParaRPr lang="en-US" dirty="0"/>
          </a:p>
        </p:txBody>
      </p:sp>
    </p:spTree>
    <p:extLst>
      <p:ext uri="{BB962C8B-B14F-4D97-AF65-F5344CB8AC3E}">
        <p14:creationId xmlns:p14="http://schemas.microsoft.com/office/powerpoint/2010/main" val="54852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r>
              <a:rPr lang="en-US" dirty="0"/>
              <a:t>Cash flow specifics and presentation will be covered when we have more information to put on the statement of cash flows. To “record” a transaction means to list the transaction in the accounting system so that it will appear on the appropriate financial statements.</a:t>
            </a:r>
          </a:p>
        </p:txBody>
      </p:sp>
      <p:sp>
        <p:nvSpPr>
          <p:cNvPr id="4" name="Slide Number Placeholder 3"/>
          <p:cNvSpPr>
            <a:spLocks noGrp="1"/>
          </p:cNvSpPr>
          <p:nvPr>
            <p:ph type="sldNum" sz="quarter" idx="5"/>
          </p:nvPr>
        </p:nvSpPr>
        <p:spPr/>
        <p:txBody>
          <a:bodyPr/>
          <a:lstStyle/>
          <a:p>
            <a:fld id="{E35FE624-95EE-47F6-B079-D2474DB390FE}" type="slidenum">
              <a:rPr lang="en-US" smtClean="0"/>
              <a:t>19</a:t>
            </a:fld>
            <a:endParaRPr lang="en-US" dirty="0"/>
          </a:p>
        </p:txBody>
      </p:sp>
    </p:spTree>
    <p:extLst>
      <p:ext uri="{BB962C8B-B14F-4D97-AF65-F5344CB8AC3E}">
        <p14:creationId xmlns:p14="http://schemas.microsoft.com/office/powerpoint/2010/main" val="29977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5FE624-95EE-47F6-B079-D2474DB390FE}" type="slidenum">
              <a:rPr lang="en-US" smtClean="0"/>
              <a:t>20</a:t>
            </a:fld>
            <a:endParaRPr lang="en-US" dirty="0"/>
          </a:p>
        </p:txBody>
      </p:sp>
    </p:spTree>
    <p:extLst>
      <p:ext uri="{BB962C8B-B14F-4D97-AF65-F5344CB8AC3E}">
        <p14:creationId xmlns:p14="http://schemas.microsoft.com/office/powerpoint/2010/main" val="2211790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21</a:t>
            </a:fld>
            <a:endParaRPr lang="en-US" dirty="0"/>
          </a:p>
        </p:txBody>
      </p:sp>
    </p:spTree>
    <p:extLst>
      <p:ext uri="{BB962C8B-B14F-4D97-AF65-F5344CB8AC3E}">
        <p14:creationId xmlns:p14="http://schemas.microsoft.com/office/powerpoint/2010/main" val="3836646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r>
              <a:rPr lang="en-US" dirty="0"/>
              <a:t>These are a few of the accounts that would fall under each of these headings.</a:t>
            </a:r>
          </a:p>
        </p:txBody>
      </p:sp>
      <p:sp>
        <p:nvSpPr>
          <p:cNvPr id="4" name="Slide Number Placeholder 3"/>
          <p:cNvSpPr>
            <a:spLocks noGrp="1"/>
          </p:cNvSpPr>
          <p:nvPr>
            <p:ph type="sldNum" sz="quarter" idx="5"/>
          </p:nvPr>
        </p:nvSpPr>
        <p:spPr/>
        <p:txBody>
          <a:bodyPr/>
          <a:lstStyle/>
          <a:p>
            <a:fld id="{E35FE624-95EE-47F6-B079-D2474DB390FE}" type="slidenum">
              <a:rPr lang="en-US" smtClean="0"/>
              <a:t>23</a:t>
            </a:fld>
            <a:endParaRPr lang="en-US" dirty="0"/>
          </a:p>
        </p:txBody>
      </p:sp>
    </p:spTree>
    <p:extLst>
      <p:ext uri="{BB962C8B-B14F-4D97-AF65-F5344CB8AC3E}">
        <p14:creationId xmlns:p14="http://schemas.microsoft.com/office/powerpoint/2010/main" val="4088237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Teacher</a:t>
            </a:r>
            <a:r>
              <a:rPr lang="en-US" sz="1200" b="1" i="0" kern="1200" baseline="0" dirty="0">
                <a:solidFill>
                  <a:schemeClr val="tx1"/>
                </a:solidFill>
                <a:effectLst/>
                <a:latin typeface="+mn-lt"/>
                <a:ea typeface="+mn-ea"/>
                <a:cs typeface="+mn-cs"/>
              </a:rPr>
              <a:t> Notes: </a:t>
            </a:r>
            <a:r>
              <a:rPr lang="en-US" sz="1200" b="0" i="0" kern="1200" dirty="0">
                <a:solidFill>
                  <a:schemeClr val="tx1"/>
                </a:solidFill>
                <a:effectLst/>
                <a:latin typeface="+mn-lt"/>
                <a:ea typeface="+mn-ea"/>
                <a:cs typeface="+mn-cs"/>
              </a:rPr>
              <a:t>The essence of these transactions remains the same: organizations become </a:t>
            </a:r>
            <a:r>
              <a:rPr lang="en-US" sz="1200" b="0" i="1" kern="1200" dirty="0">
                <a:solidFill>
                  <a:schemeClr val="tx1"/>
                </a:solidFill>
                <a:effectLst/>
                <a:latin typeface="+mn-lt"/>
                <a:ea typeface="+mn-ea"/>
                <a:cs typeface="+mn-cs"/>
              </a:rPr>
              <a:t>more</a:t>
            </a:r>
            <a:r>
              <a:rPr lang="en-US" sz="1200" b="0" i="0" kern="1200" dirty="0">
                <a:solidFill>
                  <a:schemeClr val="tx1"/>
                </a:solidFill>
                <a:effectLst/>
                <a:latin typeface="+mn-lt"/>
                <a:ea typeface="+mn-ea"/>
                <a:cs typeface="+mn-cs"/>
              </a:rPr>
              <a:t> valuable when owners make investments in the business and the businesses earn a profit (net income). Organizations become </a:t>
            </a:r>
            <a:r>
              <a:rPr lang="en-US" sz="1200" b="0" i="1" kern="1200" dirty="0">
                <a:solidFill>
                  <a:schemeClr val="tx1"/>
                </a:solidFill>
                <a:effectLst/>
                <a:latin typeface="+mn-lt"/>
                <a:ea typeface="+mn-ea"/>
                <a:cs typeface="+mn-cs"/>
              </a:rPr>
              <a:t>less</a:t>
            </a:r>
            <a:r>
              <a:rPr lang="en-US" sz="1200" b="0" i="0" kern="1200" dirty="0">
                <a:solidFill>
                  <a:schemeClr val="tx1"/>
                </a:solidFill>
                <a:effectLst/>
                <a:latin typeface="+mn-lt"/>
                <a:ea typeface="+mn-ea"/>
                <a:cs typeface="+mn-cs"/>
              </a:rPr>
              <a:t> valuable when owners receive distributions (dividends) from the organization and the businesses incur a loss (net loss).</a:t>
            </a:r>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26</a:t>
            </a:fld>
            <a:endParaRPr lang="en-US" dirty="0"/>
          </a:p>
        </p:txBody>
      </p:sp>
    </p:spTree>
    <p:extLst>
      <p:ext uri="{BB962C8B-B14F-4D97-AF65-F5344CB8AC3E}">
        <p14:creationId xmlns:p14="http://schemas.microsoft.com/office/powerpoint/2010/main" val="2332724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F02_02_AcctEq_img</a:t>
            </a:r>
          </a:p>
          <a:p>
            <a:r>
              <a:rPr lang="en-US" b="1" dirty="0"/>
              <a:t>Teacher Notes: </a:t>
            </a:r>
            <a:r>
              <a:rPr lang="en-US" dirty="0"/>
              <a:t>Obviously a business has many assets and many liabilities, but the basic concept exhibited here will hold as we move forward to see how the balance sheet equation works for business entities.</a:t>
            </a:r>
          </a:p>
        </p:txBody>
      </p:sp>
      <p:sp>
        <p:nvSpPr>
          <p:cNvPr id="4" name="Slide Number Placeholder 3"/>
          <p:cNvSpPr>
            <a:spLocks noGrp="1"/>
          </p:cNvSpPr>
          <p:nvPr>
            <p:ph type="sldNum" sz="quarter" idx="10"/>
          </p:nvPr>
        </p:nvSpPr>
        <p:spPr/>
        <p:txBody>
          <a:bodyPr/>
          <a:lstStyle/>
          <a:p>
            <a:fld id="{E35FE624-95EE-47F6-B079-D2474DB390FE}" type="slidenum">
              <a:rPr lang="en-US" smtClean="0"/>
              <a:t>27</a:t>
            </a:fld>
            <a:endParaRPr lang="en-US" dirty="0"/>
          </a:p>
        </p:txBody>
      </p:sp>
    </p:spTree>
    <p:extLst>
      <p:ext uri="{BB962C8B-B14F-4D97-AF65-F5344CB8AC3E}">
        <p14:creationId xmlns:p14="http://schemas.microsoft.com/office/powerpoint/2010/main" val="3931576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r>
              <a:rPr lang="en-US" dirty="0"/>
              <a:t>Each of these statements will be discussed in detail in the upcoming slides.</a:t>
            </a:r>
          </a:p>
        </p:txBody>
      </p:sp>
      <p:sp>
        <p:nvSpPr>
          <p:cNvPr id="4" name="Slide Number Placeholder 3"/>
          <p:cNvSpPr>
            <a:spLocks noGrp="1"/>
          </p:cNvSpPr>
          <p:nvPr>
            <p:ph type="sldNum" sz="quarter" idx="5"/>
          </p:nvPr>
        </p:nvSpPr>
        <p:spPr/>
        <p:txBody>
          <a:bodyPr/>
          <a:lstStyle/>
          <a:p>
            <a:fld id="{E35FE624-95EE-47F6-B079-D2474DB390FE}" type="slidenum">
              <a:rPr lang="en-US" smtClean="0"/>
              <a:t>4</a:t>
            </a:fld>
            <a:endParaRPr lang="en-US" dirty="0"/>
          </a:p>
        </p:txBody>
      </p:sp>
    </p:spTree>
    <p:extLst>
      <p:ext uri="{BB962C8B-B14F-4D97-AF65-F5344CB8AC3E}">
        <p14:creationId xmlns:p14="http://schemas.microsoft.com/office/powerpoint/2010/main" val="934769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 Notes: </a:t>
            </a:r>
            <a:r>
              <a:rPr lang="en-US" dirty="0"/>
              <a:t>This will be developed further in Chapter 3.</a:t>
            </a:r>
          </a:p>
        </p:txBody>
      </p:sp>
      <p:sp>
        <p:nvSpPr>
          <p:cNvPr id="4" name="Slide Number Placeholder 3"/>
          <p:cNvSpPr>
            <a:spLocks noGrp="1"/>
          </p:cNvSpPr>
          <p:nvPr>
            <p:ph type="sldNum" sz="quarter" idx="10"/>
          </p:nvPr>
        </p:nvSpPr>
        <p:spPr/>
        <p:txBody>
          <a:bodyPr/>
          <a:lstStyle/>
          <a:p>
            <a:fld id="{E35FE624-95EE-47F6-B079-D2474DB390FE}" type="slidenum">
              <a:rPr lang="en-US" smtClean="0"/>
              <a:t>29</a:t>
            </a:fld>
            <a:endParaRPr lang="en-US" dirty="0"/>
          </a:p>
        </p:txBody>
      </p:sp>
    </p:spTree>
    <p:extLst>
      <p:ext uri="{BB962C8B-B14F-4D97-AF65-F5344CB8AC3E}">
        <p14:creationId xmlns:p14="http://schemas.microsoft.com/office/powerpoint/2010/main" val="2015709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32</a:t>
            </a:fld>
            <a:endParaRPr lang="en-US" dirty="0"/>
          </a:p>
        </p:txBody>
      </p:sp>
    </p:spTree>
    <p:extLst>
      <p:ext uri="{BB962C8B-B14F-4D97-AF65-F5344CB8AC3E}">
        <p14:creationId xmlns:p14="http://schemas.microsoft.com/office/powerpoint/2010/main" val="3289506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33</a:t>
            </a:fld>
            <a:endParaRPr lang="en-US" dirty="0"/>
          </a:p>
        </p:txBody>
      </p:sp>
    </p:spTree>
    <p:extLst>
      <p:ext uri="{BB962C8B-B14F-4D97-AF65-F5344CB8AC3E}">
        <p14:creationId xmlns:p14="http://schemas.microsoft.com/office/powerpoint/2010/main" val="827846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34</a:t>
            </a:fld>
            <a:endParaRPr lang="en-US" dirty="0"/>
          </a:p>
        </p:txBody>
      </p:sp>
    </p:spTree>
    <p:extLst>
      <p:ext uri="{BB962C8B-B14F-4D97-AF65-F5344CB8AC3E}">
        <p14:creationId xmlns:p14="http://schemas.microsoft.com/office/powerpoint/2010/main" val="2203515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35</a:t>
            </a:fld>
            <a:endParaRPr lang="en-US" dirty="0"/>
          </a:p>
        </p:txBody>
      </p:sp>
    </p:spTree>
    <p:extLst>
      <p:ext uri="{BB962C8B-B14F-4D97-AF65-F5344CB8AC3E}">
        <p14:creationId xmlns:p14="http://schemas.microsoft.com/office/powerpoint/2010/main" val="1329402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Teacher Notes: </a:t>
            </a:r>
            <a:r>
              <a:rPr lang="en-US" sz="1200" b="0" i="0" kern="1200" dirty="0">
                <a:solidFill>
                  <a:schemeClr val="tx1"/>
                </a:solidFill>
                <a:effectLst/>
                <a:latin typeface="+mn-lt"/>
                <a:ea typeface="+mn-ea"/>
                <a:cs typeface="+mn-cs"/>
              </a:rPr>
              <a:t>A positive working capital amount is desirable and indicates the business has sufficient current assets to meet short-term obligations (liabilities) and still has financial flexibility. A negative amount is undesirable and indicates the business should pay particular attention to the composition of the current assets (that is, how liquid the current assets are) and to the timing of the current liabilities.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current ratio of greater than one indicates that the firm has the ability to meet short-term obligations with a buffer, while a ratio of less than one indicates that the firm should pay close attention to the composition of its current assets as well as the timing of the current liabilities.</a:t>
            </a:r>
            <a:endParaRPr lang="en-US" dirty="0"/>
          </a:p>
        </p:txBody>
      </p:sp>
      <p:sp>
        <p:nvSpPr>
          <p:cNvPr id="4" name="Slide Number Placeholder 3"/>
          <p:cNvSpPr>
            <a:spLocks noGrp="1"/>
          </p:cNvSpPr>
          <p:nvPr>
            <p:ph type="sldNum" sz="quarter" idx="5"/>
          </p:nvPr>
        </p:nvSpPr>
        <p:spPr/>
        <p:txBody>
          <a:bodyPr/>
          <a:lstStyle/>
          <a:p>
            <a:fld id="{E35FE624-95EE-47F6-B079-D2474DB390FE}" type="slidenum">
              <a:rPr lang="en-US" smtClean="0"/>
              <a:t>36</a:t>
            </a:fld>
            <a:endParaRPr lang="en-US" dirty="0"/>
          </a:p>
        </p:txBody>
      </p:sp>
    </p:spTree>
    <p:extLst>
      <p:ext uri="{BB962C8B-B14F-4D97-AF65-F5344CB8AC3E}">
        <p14:creationId xmlns:p14="http://schemas.microsoft.com/office/powerpoint/2010/main" val="307834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5</a:t>
            </a:fld>
            <a:endParaRPr lang="en-US" dirty="0"/>
          </a:p>
        </p:txBody>
      </p:sp>
    </p:spTree>
    <p:extLst>
      <p:ext uri="{BB962C8B-B14F-4D97-AF65-F5344CB8AC3E}">
        <p14:creationId xmlns:p14="http://schemas.microsoft.com/office/powerpoint/2010/main" val="63694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6</a:t>
            </a:fld>
            <a:endParaRPr lang="en-US" dirty="0"/>
          </a:p>
        </p:txBody>
      </p:sp>
    </p:spTree>
    <p:extLst>
      <p:ext uri="{BB962C8B-B14F-4D97-AF65-F5344CB8AC3E}">
        <p14:creationId xmlns:p14="http://schemas.microsoft.com/office/powerpoint/2010/main" val="416847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7</a:t>
            </a:fld>
            <a:endParaRPr lang="en-US" dirty="0"/>
          </a:p>
        </p:txBody>
      </p:sp>
    </p:spTree>
    <p:extLst>
      <p:ext uri="{BB962C8B-B14F-4D97-AF65-F5344CB8AC3E}">
        <p14:creationId xmlns:p14="http://schemas.microsoft.com/office/powerpoint/2010/main" val="364618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8</a:t>
            </a:fld>
            <a:endParaRPr lang="en-US" dirty="0"/>
          </a:p>
        </p:txBody>
      </p:sp>
    </p:spTree>
    <p:extLst>
      <p:ext uri="{BB962C8B-B14F-4D97-AF65-F5344CB8AC3E}">
        <p14:creationId xmlns:p14="http://schemas.microsoft.com/office/powerpoint/2010/main" val="120621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9</a:t>
            </a:fld>
            <a:endParaRPr lang="en-US" dirty="0"/>
          </a:p>
        </p:txBody>
      </p:sp>
    </p:spTree>
    <p:extLst>
      <p:ext uri="{BB962C8B-B14F-4D97-AF65-F5344CB8AC3E}">
        <p14:creationId xmlns:p14="http://schemas.microsoft.com/office/powerpoint/2010/main" val="1755694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12</a:t>
            </a:fld>
            <a:endParaRPr lang="en-US" dirty="0"/>
          </a:p>
        </p:txBody>
      </p:sp>
    </p:spTree>
    <p:extLst>
      <p:ext uri="{BB962C8B-B14F-4D97-AF65-F5344CB8AC3E}">
        <p14:creationId xmlns:p14="http://schemas.microsoft.com/office/powerpoint/2010/main" val="74075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FE624-95EE-47F6-B079-D2474DB390FE}" type="slidenum">
              <a:rPr lang="en-US" smtClean="0"/>
              <a:t>13</a:t>
            </a:fld>
            <a:endParaRPr lang="en-US" dirty="0"/>
          </a:p>
        </p:txBody>
      </p:sp>
    </p:spTree>
    <p:extLst>
      <p:ext uri="{BB962C8B-B14F-4D97-AF65-F5344CB8AC3E}">
        <p14:creationId xmlns:p14="http://schemas.microsoft.com/office/powerpoint/2010/main" val="680877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498249"/>
            <a:ext cx="9144000" cy="1011237"/>
          </a:xfrm>
        </p:spPr>
        <p:txBody>
          <a:bodyPr anchor="b"/>
          <a:lstStyle>
            <a:lvl1pPr algn="ctr">
              <a:defRPr sz="6000"/>
            </a:lvl1pPr>
          </a:lstStyle>
          <a:p>
            <a:r>
              <a:rPr lang="en-US" dirty="0"/>
              <a:t>Title of the Book</a:t>
            </a:r>
          </a:p>
        </p:txBody>
      </p:sp>
      <p:sp>
        <p:nvSpPr>
          <p:cNvPr id="5" name="Footer Placeholder 4"/>
          <p:cNvSpPr>
            <a:spLocks noGrp="1"/>
          </p:cNvSpPr>
          <p:nvPr>
            <p:ph type="ftr" sz="quarter" idx="11"/>
          </p:nvPr>
        </p:nvSpPr>
        <p:spPr>
          <a:xfrm>
            <a:off x="1523999" y="6356350"/>
            <a:ext cx="8549898" cy="354416"/>
          </a:xfrm>
        </p:spPr>
        <p:txBody>
          <a:bodyPr/>
          <a:lstStyle/>
          <a:p>
            <a:endParaRPr lang="en-US" dirty="0"/>
          </a:p>
        </p:txBody>
      </p:sp>
      <p:sp>
        <p:nvSpPr>
          <p:cNvPr id="9" name="Picture Placeholder 8"/>
          <p:cNvSpPr>
            <a:spLocks noGrp="1"/>
          </p:cNvSpPr>
          <p:nvPr>
            <p:ph type="pic" sz="quarter" idx="13"/>
          </p:nvPr>
        </p:nvSpPr>
        <p:spPr>
          <a:xfrm>
            <a:off x="3983831" y="2390620"/>
            <a:ext cx="4224337" cy="3851130"/>
          </a:xfrm>
        </p:spPr>
        <p:txBody>
          <a:bodyPr>
            <a:normAutofit/>
          </a:bodyPr>
          <a:lstStyle>
            <a:lvl1pPr marL="0" indent="0">
              <a:buNone/>
              <a:defRPr sz="1200"/>
            </a:lvl1pPr>
          </a:lstStyle>
          <a:p>
            <a:endParaRPr lang="en-US" dirty="0"/>
          </a:p>
        </p:txBody>
      </p:sp>
      <p:sp>
        <p:nvSpPr>
          <p:cNvPr id="10" name="Title 1"/>
          <p:cNvSpPr txBox="1">
            <a:spLocks/>
          </p:cNvSpPr>
          <p:nvPr userDrawn="1"/>
        </p:nvSpPr>
        <p:spPr>
          <a:xfrm>
            <a:off x="1523999" y="1509485"/>
            <a:ext cx="9144000" cy="67288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accent6"/>
                </a:solidFill>
                <a:latin typeface="+mj-lt"/>
                <a:ea typeface="+mj-ea"/>
                <a:cs typeface="+mj-cs"/>
              </a:defRPr>
            </a:lvl1pPr>
          </a:lstStyle>
          <a:p>
            <a:endParaRPr lang="en-US" sz="6400" dirty="0">
              <a:solidFill>
                <a:schemeClr val="accent5"/>
              </a:solidFill>
            </a:endParaRPr>
          </a:p>
        </p:txBody>
      </p:sp>
      <p:sp>
        <p:nvSpPr>
          <p:cNvPr id="11" name="Text Placeholder 10"/>
          <p:cNvSpPr>
            <a:spLocks noGrp="1"/>
          </p:cNvSpPr>
          <p:nvPr>
            <p:ph type="body" sz="quarter" idx="14" hasCustomPrompt="1"/>
          </p:nvPr>
        </p:nvSpPr>
        <p:spPr>
          <a:xfrm>
            <a:off x="1524000" y="1509713"/>
            <a:ext cx="9144000" cy="443778"/>
          </a:xfrm>
        </p:spPr>
        <p:txBody>
          <a:bodyPr/>
          <a:lstStyle>
            <a:lvl1pPr marL="0" indent="0" algn="ctr">
              <a:buNone/>
              <a:defRPr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Chapter # CHAPTER TITLE</a:t>
            </a:r>
          </a:p>
        </p:txBody>
      </p:sp>
      <p:sp>
        <p:nvSpPr>
          <p:cNvPr id="12" name="TextBox 11"/>
          <p:cNvSpPr txBox="1"/>
          <p:nvPr userDrawn="1"/>
        </p:nvSpPr>
        <p:spPr>
          <a:xfrm>
            <a:off x="4218708" y="1946841"/>
            <a:ext cx="3754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PowerPoint Image Slideshow</a:t>
            </a:r>
          </a:p>
          <a:p>
            <a:pPr algn="ctr"/>
            <a:endParaRPr lang="en-US" sz="1600" dirty="0"/>
          </a:p>
        </p:txBody>
      </p:sp>
    </p:spTree>
    <p:extLst>
      <p:ext uri="{BB962C8B-B14F-4D97-AF65-F5344CB8AC3E}">
        <p14:creationId xmlns:p14="http://schemas.microsoft.com/office/powerpoint/2010/main" val="10024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24583"/>
          </a:xfrm>
        </p:spPr>
        <p:txBody>
          <a:bodyPr>
            <a:normAutofit/>
          </a:bodyPr>
          <a:lstStyle>
            <a:lvl1pPr>
              <a:defRPr sz="2800" b="1"/>
            </a:lvl1pPr>
          </a:lstStyle>
          <a:p>
            <a:r>
              <a:rPr lang="en-US" dirty="0"/>
              <a:t>Figure #.#</a:t>
            </a:r>
          </a:p>
        </p:txBody>
      </p:sp>
      <p:sp>
        <p:nvSpPr>
          <p:cNvPr id="3" name="Content Placeholder 2"/>
          <p:cNvSpPr>
            <a:spLocks noGrp="1"/>
          </p:cNvSpPr>
          <p:nvPr>
            <p:ph idx="1"/>
          </p:nvPr>
        </p:nvSpPr>
        <p:spPr>
          <a:xfrm>
            <a:off x="838200" y="955964"/>
            <a:ext cx="10515600" cy="37961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838200" y="6356350"/>
            <a:ext cx="9428018" cy="365125"/>
          </a:xfrm>
        </p:spPr>
        <p:txBody>
          <a:bodyPr/>
          <a:lstStyle/>
          <a:p>
            <a:endParaRPr lang="en-US" dirty="0"/>
          </a:p>
        </p:txBody>
      </p:sp>
      <p:sp>
        <p:nvSpPr>
          <p:cNvPr id="7" name="Content Placeholder 2"/>
          <p:cNvSpPr>
            <a:spLocks noGrp="1"/>
          </p:cNvSpPr>
          <p:nvPr>
            <p:ph idx="13" hasCustomPrompt="1"/>
          </p:nvPr>
        </p:nvSpPr>
        <p:spPr>
          <a:xfrm>
            <a:off x="838200" y="4918364"/>
            <a:ext cx="10515600" cy="1271731"/>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192762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466148"/>
          </a:xfrm>
        </p:spPr>
        <p:txBody>
          <a:bodyPr>
            <a:normAutofit/>
          </a:bodyPr>
          <a:lstStyle>
            <a:lvl1pPr>
              <a:defRPr sz="2800" b="1"/>
            </a:lvl1pPr>
          </a:lstStyle>
          <a:p>
            <a:r>
              <a:rPr lang="en-US" dirty="0"/>
              <a:t>Figure #.#</a:t>
            </a:r>
          </a:p>
        </p:txBody>
      </p:sp>
      <p:sp>
        <p:nvSpPr>
          <p:cNvPr id="3" name="Content Placeholder 2"/>
          <p:cNvSpPr>
            <a:spLocks noGrp="1"/>
          </p:cNvSpPr>
          <p:nvPr>
            <p:ph sz="half" idx="1"/>
          </p:nvPr>
        </p:nvSpPr>
        <p:spPr>
          <a:xfrm>
            <a:off x="838200" y="1010661"/>
            <a:ext cx="5181600" cy="5166302"/>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010661"/>
            <a:ext cx="5181600" cy="51663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838200" y="6356350"/>
            <a:ext cx="9414164" cy="365125"/>
          </a:xfrm>
        </p:spPr>
        <p:txBody>
          <a:bodyPr/>
          <a:lstStyle/>
          <a:p>
            <a:endParaRPr lang="en-US" dirty="0"/>
          </a:p>
        </p:txBody>
      </p:sp>
    </p:spTree>
    <p:extLst>
      <p:ext uri="{BB962C8B-B14F-4D97-AF65-F5344CB8AC3E}">
        <p14:creationId xmlns:p14="http://schemas.microsoft.com/office/powerpoint/2010/main" val="34543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535420"/>
          </a:xfrm>
        </p:spPr>
        <p:txBody>
          <a:bodyPr>
            <a:normAutofit/>
          </a:bodyPr>
          <a:lstStyle>
            <a:lvl1pPr>
              <a:defRPr sz="2800" b="1" baseline="0"/>
            </a:lvl1pPr>
          </a:lstStyle>
          <a:p>
            <a:r>
              <a:rPr lang="en-US" dirty="0"/>
              <a:t>Figure #.#</a:t>
            </a:r>
          </a:p>
        </p:txBody>
      </p:sp>
      <p:sp>
        <p:nvSpPr>
          <p:cNvPr id="4" name="Footer Placeholder 3"/>
          <p:cNvSpPr>
            <a:spLocks noGrp="1"/>
          </p:cNvSpPr>
          <p:nvPr>
            <p:ph type="ftr" sz="quarter" idx="11"/>
          </p:nvPr>
        </p:nvSpPr>
        <p:spPr>
          <a:xfrm>
            <a:off x="97536" y="6205728"/>
            <a:ext cx="10180320" cy="442595"/>
          </a:xfrm>
        </p:spPr>
        <p:txBody>
          <a:bodyPr/>
          <a:lstStyle/>
          <a:p>
            <a:pPr algn="l"/>
            <a:r>
              <a:rPr lang="en-US" dirty="0"/>
              <a:t>This OpenStax ancillary resource is © Rice University under a CC BY 4.0 International license; it may be reproduced or modified but must be attributed to OpenStax, Rice University and any changes must be noted.</a:t>
            </a:r>
          </a:p>
        </p:txBody>
      </p:sp>
      <p:sp>
        <p:nvSpPr>
          <p:cNvPr id="7" name="Content Placeholder 6"/>
          <p:cNvSpPr>
            <a:spLocks noGrp="1"/>
          </p:cNvSpPr>
          <p:nvPr>
            <p:ph sz="quarter" idx="12"/>
          </p:nvPr>
        </p:nvSpPr>
        <p:spPr>
          <a:xfrm>
            <a:off x="838200" y="1011383"/>
            <a:ext cx="10515600" cy="3255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6"/>
          <p:cNvSpPr>
            <a:spLocks noGrp="1"/>
          </p:cNvSpPr>
          <p:nvPr>
            <p:ph sz="quarter" idx="13" hasCustomPrompt="1"/>
          </p:nvPr>
        </p:nvSpPr>
        <p:spPr>
          <a:xfrm>
            <a:off x="838200" y="4378037"/>
            <a:ext cx="10515600" cy="1627909"/>
          </a:xfrm>
        </p:spPr>
        <p:txBody>
          <a:bodyPr>
            <a:normAutofit/>
          </a:bodyPr>
          <a:lstStyle>
            <a:lvl1pPr marL="0" indent="0">
              <a:buNone/>
              <a:defRPr sz="1600"/>
            </a:lvl1pPr>
          </a:lstStyle>
          <a:p>
            <a:pPr lvl="0"/>
            <a:r>
              <a:rPr lang="en-US" dirty="0"/>
              <a:t>Caption</a:t>
            </a:r>
          </a:p>
        </p:txBody>
      </p:sp>
    </p:spTree>
    <p:extLst>
      <p:ext uri="{BB962C8B-B14F-4D97-AF65-F5344CB8AC3E}">
        <p14:creationId xmlns:p14="http://schemas.microsoft.com/office/powerpoint/2010/main" val="168617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dirty="0"/>
          </a:p>
        </p:txBody>
      </p:sp>
      <p:sp>
        <p:nvSpPr>
          <p:cNvPr id="5" name="Content Placeholder 4"/>
          <p:cNvSpPr>
            <a:spLocks noGrp="1"/>
          </p:cNvSpPr>
          <p:nvPr>
            <p:ph sz="quarter" idx="11"/>
          </p:nvPr>
        </p:nvSpPr>
        <p:spPr>
          <a:xfrm>
            <a:off x="838200" y="900545"/>
            <a:ext cx="10515600" cy="534785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256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(optional)</a:t>
            </a:r>
          </a:p>
        </p:txBody>
      </p:sp>
      <p:sp>
        <p:nvSpPr>
          <p:cNvPr id="3" name="Footer Placeholder 2"/>
          <p:cNvSpPr>
            <a:spLocks noGrp="1"/>
          </p:cNvSpPr>
          <p:nvPr>
            <p:ph type="ftr" sz="quarter" idx="10"/>
          </p:nvPr>
        </p:nvSpPr>
        <p:spPr/>
        <p:txBody>
          <a:bodyPr/>
          <a:lstStyle/>
          <a:p>
            <a:endParaRPr lang="en-US" dirty="0"/>
          </a:p>
        </p:txBody>
      </p:sp>
      <p:sp>
        <p:nvSpPr>
          <p:cNvPr id="5" name="Content Placeholder 4"/>
          <p:cNvSpPr>
            <a:spLocks noGrp="1"/>
          </p:cNvSpPr>
          <p:nvPr>
            <p:ph sz="quarter" idx="11" hasCustomPrompt="1"/>
          </p:nvPr>
        </p:nvSpPr>
        <p:spPr>
          <a:xfrm>
            <a:off x="838200" y="900545"/>
            <a:ext cx="10515600" cy="5347855"/>
          </a:xfrm>
        </p:spPr>
        <p:txBody>
          <a:bodyPr/>
          <a:lstStyle>
            <a:lvl1pPr marL="514350" indent="-514350">
              <a:buFont typeface="+mj-lt"/>
              <a:buAutoNum type="arabicPeriod"/>
              <a:defRPr/>
            </a:lvl1pPr>
            <a:lvl2pPr marL="914400" marR="0" indent="-457200" algn="l" defTabSz="914400" rtl="0" eaLnBrk="1" fontAlgn="auto" latinLnBrk="0" hangingPunct="1">
              <a:lnSpc>
                <a:spcPct val="90000"/>
              </a:lnSpc>
              <a:spcBef>
                <a:spcPts val="500"/>
              </a:spcBef>
              <a:spcAft>
                <a:spcPts val="0"/>
              </a:spcAft>
              <a:buClrTx/>
              <a:buSzTx/>
              <a:buFont typeface="+mj-lt"/>
              <a:buAutoNum type="alphaLcPeriod"/>
              <a:tabLst/>
              <a:defRPr/>
            </a:lvl2pPr>
          </a:lstStyle>
          <a:p>
            <a:pPr lvl="0"/>
            <a:r>
              <a:rPr lang="en-US" dirty="0"/>
              <a:t>Discussion question 1</a:t>
            </a:r>
          </a:p>
          <a:p>
            <a:pPr lvl="1"/>
            <a:r>
              <a:rPr lang="en-US" dirty="0"/>
              <a:t>Distractor (optional)</a:t>
            </a:r>
          </a:p>
          <a:p>
            <a:pPr lvl="1"/>
            <a:r>
              <a:rPr lang="en-US" dirty="0"/>
              <a:t>Distractor (optional)</a:t>
            </a:r>
          </a:p>
          <a:p>
            <a:pPr lvl="1"/>
            <a:r>
              <a:rPr lang="en-US" dirty="0"/>
              <a:t>Distractor (optional)</a:t>
            </a:r>
          </a:p>
          <a:p>
            <a:pPr lvl="1"/>
            <a:r>
              <a:rPr lang="en-US" dirty="0"/>
              <a:t>Distractor (optional)</a:t>
            </a:r>
          </a:p>
          <a:p>
            <a:pPr lvl="0"/>
            <a:r>
              <a:rPr lang="en-US" dirty="0"/>
              <a:t>Discussion question 2</a:t>
            </a:r>
          </a:p>
          <a:p>
            <a:pPr lvl="1"/>
            <a:r>
              <a:rPr lang="en-US" dirty="0"/>
              <a:t>Distractor (optional)</a:t>
            </a:r>
          </a:p>
          <a:p>
            <a:pPr lvl="1"/>
            <a:r>
              <a:rPr lang="en-US" dirty="0"/>
              <a:t>Distractor (optional)</a:t>
            </a:r>
          </a:p>
          <a:p>
            <a:pPr marL="914400" marR="0" lvl="1" indent="-457200" algn="l" defTabSz="914400" rtl="0" eaLnBrk="1" fontAlgn="auto" latinLnBrk="0" hangingPunct="1">
              <a:lnSpc>
                <a:spcPct val="90000"/>
              </a:lnSpc>
              <a:spcBef>
                <a:spcPts val="500"/>
              </a:spcBef>
              <a:spcAft>
                <a:spcPts val="0"/>
              </a:spcAft>
              <a:buClrTx/>
              <a:buSzTx/>
              <a:buFont typeface="+mj-lt"/>
              <a:buAutoNum type="alphaLcPeriod"/>
              <a:tabLst/>
              <a:defRPr/>
            </a:pPr>
            <a:r>
              <a:rPr lang="en-US" dirty="0"/>
              <a:t>Distractor (optional)</a:t>
            </a:r>
          </a:p>
          <a:p>
            <a:pPr lvl="1"/>
            <a:r>
              <a:rPr lang="en-US" dirty="0"/>
              <a:t>Distractor (optional)</a:t>
            </a:r>
          </a:p>
        </p:txBody>
      </p:sp>
    </p:spTree>
    <p:extLst>
      <p:ext uri="{BB962C8B-B14F-4D97-AF65-F5344CB8AC3E}">
        <p14:creationId xmlns:p14="http://schemas.microsoft.com/office/powerpoint/2010/main" val="164846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434975"/>
          </a:xfrm>
          <a:prstGeom prst="rect">
            <a:avLst/>
          </a:prstGeom>
        </p:spPr>
        <p:txBody>
          <a:bodyPr vert="horz" lIns="91440" tIns="45720" rIns="91440" bIns="45720" rtlCol="0" anchor="ctr">
            <a:normAutofit/>
          </a:bodyPr>
          <a:lstStyle/>
          <a:p>
            <a:r>
              <a:rPr lang="en-US" dirty="0"/>
              <a:t>Title (optional)</a:t>
            </a:r>
          </a:p>
        </p:txBody>
      </p:sp>
      <p:sp>
        <p:nvSpPr>
          <p:cNvPr id="3" name="Text Placeholder 2"/>
          <p:cNvSpPr>
            <a:spLocks noGrp="1"/>
          </p:cNvSpPr>
          <p:nvPr>
            <p:ph type="body" idx="1"/>
          </p:nvPr>
        </p:nvSpPr>
        <p:spPr>
          <a:xfrm>
            <a:off x="838200" y="990601"/>
            <a:ext cx="10515600" cy="52191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16162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lnSpcReduction="10000"/>
          </a:bodyPr>
          <a:lstStyle/>
          <a:p>
            <a:r>
              <a:rPr lang="en-US" dirty="0"/>
              <a:t>Chapter 2 INTRODUCTION TO FINANCIAL STATEMENTS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99204" y="2412391"/>
            <a:ext cx="2975873" cy="385113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ctrTitle"/>
          </p:nvPr>
        </p:nvSpPr>
        <p:spPr>
          <a:xfrm>
            <a:off x="1201783" y="498249"/>
            <a:ext cx="9679577" cy="1011237"/>
          </a:xfrm>
        </p:spPr>
        <p:txBody>
          <a:bodyPr>
            <a:noAutofit/>
          </a:bodyPr>
          <a:lstStyle/>
          <a:p>
            <a:r>
              <a:rPr lang="en-US" sz="3200" dirty="0"/>
              <a:t>Principles of Accounting, Volume 1: Financial Accounting</a:t>
            </a:r>
          </a:p>
        </p:txBody>
      </p:sp>
    </p:spTree>
    <p:extLst>
      <p:ext uri="{BB962C8B-B14F-4D97-AF65-F5344CB8AC3E}">
        <p14:creationId xmlns:p14="http://schemas.microsoft.com/office/powerpoint/2010/main" val="2119115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Your Turn: Coffee Shop Products</a:t>
            </a:r>
          </a:p>
        </p:txBody>
      </p:sp>
      <p:sp>
        <p:nvSpPr>
          <p:cNvPr id="3" name="Content Placeholder 2"/>
          <p:cNvSpPr>
            <a:spLocks noGrp="1"/>
          </p:cNvSpPr>
          <p:nvPr>
            <p:ph idx="1"/>
          </p:nvPr>
        </p:nvSpPr>
        <p:spPr/>
        <p:txBody>
          <a:bodyPr/>
          <a:lstStyle/>
          <a:p>
            <a:pPr marL="0" indent="0">
              <a:buNone/>
            </a:pPr>
            <a:r>
              <a:rPr lang="en-US" dirty="0"/>
              <a:t>Think about the coffee shop in your area. Identify items the coffee shop sells that would be classified as revenues. Remember, revenues for the coffee shop are related to its primary purpose: selling coffee and related items. Or, better yet, make a trip to the local coffee shop and get a first-hand experience.</a:t>
            </a:r>
          </a:p>
          <a:p>
            <a:pPr marL="0" indent="0">
              <a:buNone/>
            </a:pPr>
            <a:endParaRPr lang="en-US" dirty="0"/>
          </a:p>
        </p:txBody>
      </p:sp>
    </p:spTree>
    <p:extLst>
      <p:ext uri="{BB962C8B-B14F-4D97-AF65-F5344CB8AC3E}">
        <p14:creationId xmlns:p14="http://schemas.microsoft.com/office/powerpoint/2010/main" val="2563963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Your Turn: Coffee Shop Expenses</a:t>
            </a:r>
          </a:p>
        </p:txBody>
      </p:sp>
      <p:sp>
        <p:nvSpPr>
          <p:cNvPr id="3" name="Content Placeholder 2"/>
          <p:cNvSpPr>
            <a:spLocks noGrp="1"/>
          </p:cNvSpPr>
          <p:nvPr>
            <p:ph idx="1"/>
          </p:nvPr>
        </p:nvSpPr>
        <p:spPr/>
        <p:txBody>
          <a:bodyPr/>
          <a:lstStyle/>
          <a:p>
            <a:pPr marL="0" indent="0">
              <a:buNone/>
            </a:pPr>
            <a:r>
              <a:rPr lang="en-US" dirty="0"/>
              <a:t>While thinking about or visiting the coffee shop in your area, look around (or visualize) and identify items or activities that are the expenses of the coffee shop. Remember, expenses for the coffee shop are related to resources consumed while generating revenue from selling coffee and related items. Do not forget about any expenses that might not be so obvious—as a general rule, every activity in a business has an associated cost.</a:t>
            </a:r>
          </a:p>
          <a:p>
            <a:pPr marL="0" indent="0">
              <a:buNone/>
            </a:pPr>
            <a:endParaRPr lang="en-US" dirty="0"/>
          </a:p>
        </p:txBody>
      </p:sp>
    </p:spTree>
    <p:extLst>
      <p:ext uri="{BB962C8B-B14F-4D97-AF65-F5344CB8AC3E}">
        <p14:creationId xmlns:p14="http://schemas.microsoft.com/office/powerpoint/2010/main" val="4138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D6140D-472E-458F-86BA-A140440F10E1}"/>
              </a:ext>
            </a:extLst>
          </p:cNvPr>
          <p:cNvSpPr txBox="1"/>
          <p:nvPr/>
        </p:nvSpPr>
        <p:spPr>
          <a:xfrm>
            <a:off x="838200" y="843516"/>
            <a:ext cx="10071538" cy="2031325"/>
          </a:xfrm>
          <a:prstGeom prst="rect">
            <a:avLst/>
          </a:prstGeom>
          <a:noFill/>
        </p:spPr>
        <p:txBody>
          <a:bodyPr wrap="square" rtlCol="0">
            <a:spAutoFit/>
          </a:bodyPr>
          <a:lstStyle/>
          <a:p>
            <a:r>
              <a:rPr lang="en-US" dirty="0">
                <a:solidFill>
                  <a:schemeClr val="accent3"/>
                </a:solidFill>
              </a:rPr>
              <a:t>Revenues and expenses occur from the doing what the business is in business to do. For example, Chris is in the landscaping business, so revenues would be from performing landscape services and expenses would be the costs associated with generating those revenues. </a:t>
            </a:r>
          </a:p>
          <a:p>
            <a:endParaRPr lang="en-US" dirty="0">
              <a:solidFill>
                <a:schemeClr val="accent3"/>
              </a:solidFill>
            </a:endParaRPr>
          </a:p>
          <a:p>
            <a:r>
              <a:rPr lang="en-US" dirty="0">
                <a:solidFill>
                  <a:schemeClr val="accent3"/>
                </a:solidFill>
              </a:rPr>
              <a:t>Chris’s business, as well as any other business, is likely to periodically have gains and losses in addition to revenues and expenses. Here is how gains and losses affect the income statement:</a:t>
            </a:r>
          </a:p>
          <a:p>
            <a:endParaRPr lang="en-US" dirty="0"/>
          </a:p>
        </p:txBody>
      </p:sp>
      <p:pic>
        <p:nvPicPr>
          <p:cNvPr id="5122" name="Picture 2" descr="Gains and Losses: Revenue (sometimes called Sales r Fees Earned) plus Gains minus Expenses minus Losses equals Net Income (or Net L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937" y="2831891"/>
            <a:ext cx="6061272" cy="2077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3AE65B-470B-462F-B150-7B8B7C16EF41}"/>
              </a:ext>
            </a:extLst>
          </p:cNvPr>
          <p:cNvSpPr txBox="1"/>
          <p:nvPr/>
        </p:nvSpPr>
        <p:spPr>
          <a:xfrm>
            <a:off x="503273" y="2725065"/>
            <a:ext cx="3076351" cy="2031325"/>
          </a:xfrm>
          <a:prstGeom prst="rect">
            <a:avLst/>
          </a:prstGeom>
          <a:noFill/>
          <a:ln w="19050">
            <a:solidFill>
              <a:schemeClr val="tx1"/>
            </a:solidFill>
          </a:ln>
        </p:spPr>
        <p:txBody>
          <a:bodyPr wrap="square" rtlCol="0">
            <a:spAutoFit/>
          </a:bodyPr>
          <a:lstStyle/>
          <a:p>
            <a:r>
              <a:rPr lang="en-US" dirty="0">
                <a:solidFill>
                  <a:schemeClr val="accent3"/>
                </a:solidFill>
              </a:rPr>
              <a:t>Gains result from selling ancillary business items for more than the items are worth, such as buildings, land, or equipment that help support the business’s operations.</a:t>
            </a:r>
          </a:p>
        </p:txBody>
      </p:sp>
      <p:sp>
        <p:nvSpPr>
          <p:cNvPr id="6" name="TextBox 5">
            <a:extLst>
              <a:ext uri="{FF2B5EF4-FFF2-40B4-BE49-F238E27FC236}">
                <a16:creationId xmlns:a16="http://schemas.microsoft.com/office/drawing/2014/main" id="{7D64E131-B18F-4CD9-B4D2-DDFB7CE480DD}"/>
              </a:ext>
            </a:extLst>
          </p:cNvPr>
          <p:cNvSpPr txBox="1"/>
          <p:nvPr/>
        </p:nvSpPr>
        <p:spPr>
          <a:xfrm>
            <a:off x="503272" y="4927403"/>
            <a:ext cx="3076351" cy="923330"/>
          </a:xfrm>
          <a:prstGeom prst="rect">
            <a:avLst/>
          </a:prstGeom>
          <a:noFill/>
          <a:ln w="19050">
            <a:solidFill>
              <a:schemeClr val="tx1"/>
            </a:solidFill>
          </a:ln>
        </p:spPr>
        <p:txBody>
          <a:bodyPr wrap="square" rtlCol="0">
            <a:spAutoFit/>
          </a:bodyPr>
          <a:lstStyle/>
          <a:p>
            <a:r>
              <a:rPr lang="en-US" dirty="0">
                <a:solidFill>
                  <a:schemeClr val="accent3"/>
                </a:solidFill>
              </a:rPr>
              <a:t>Losses result from selling ancillary business items for less than the items are worth.</a:t>
            </a:r>
          </a:p>
        </p:txBody>
      </p:sp>
      <p:cxnSp>
        <p:nvCxnSpPr>
          <p:cNvPr id="7" name="Straight Arrow Connector 6">
            <a:extLst>
              <a:ext uri="{FF2B5EF4-FFF2-40B4-BE49-F238E27FC236}">
                <a16:creationId xmlns:a16="http://schemas.microsoft.com/office/drawing/2014/main" id="{1AC6E65D-DA0C-4D5D-929E-69A42768603E}"/>
              </a:ext>
            </a:extLst>
          </p:cNvPr>
          <p:cNvCxnSpPr/>
          <p:nvPr/>
        </p:nvCxnSpPr>
        <p:spPr>
          <a:xfrm>
            <a:off x="3680611" y="3726712"/>
            <a:ext cx="82933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214EBE7-CCC6-4337-9EA9-DC7623149A25}"/>
              </a:ext>
            </a:extLst>
          </p:cNvPr>
          <p:cNvCxnSpPr>
            <a:cxnSpLocks/>
          </p:cNvCxnSpPr>
          <p:nvPr/>
        </p:nvCxnSpPr>
        <p:spPr>
          <a:xfrm flipV="1">
            <a:off x="3731104" y="4433872"/>
            <a:ext cx="829339" cy="521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BBAC00-9384-4086-8E6B-A2961DC5933C}"/>
              </a:ext>
            </a:extLst>
          </p:cNvPr>
          <p:cNvSpPr txBox="1"/>
          <p:nvPr/>
        </p:nvSpPr>
        <p:spPr>
          <a:xfrm>
            <a:off x="4610937" y="5268457"/>
            <a:ext cx="6061272" cy="923330"/>
          </a:xfrm>
          <a:prstGeom prst="rect">
            <a:avLst/>
          </a:prstGeom>
          <a:noFill/>
          <a:ln w="19050">
            <a:noFill/>
          </a:ln>
        </p:spPr>
        <p:txBody>
          <a:bodyPr wrap="square" rtlCol="0">
            <a:spAutoFit/>
          </a:bodyPr>
          <a:lstStyle/>
          <a:p>
            <a:r>
              <a:rPr lang="en-US" dirty="0">
                <a:solidFill>
                  <a:schemeClr val="accent3"/>
                </a:solidFill>
              </a:rPr>
              <a:t>It is obvious that gains have the same effect on Net Income as revenues; they increase net income. Losses have the same effect as expenses; they decrease net income.</a:t>
            </a:r>
          </a:p>
        </p:txBody>
      </p:sp>
      <p:sp>
        <p:nvSpPr>
          <p:cNvPr id="10" name="Title 1"/>
          <p:cNvSpPr>
            <a:spLocks noGrp="1"/>
          </p:cNvSpPr>
          <p:nvPr>
            <p:ph type="title"/>
          </p:nvPr>
        </p:nvSpPr>
        <p:spPr>
          <a:xfrm>
            <a:off x="838200" y="365126"/>
            <a:ext cx="10515600" cy="424583"/>
          </a:xfrm>
        </p:spPr>
        <p:txBody>
          <a:bodyPr>
            <a:normAutofit fontScale="90000"/>
          </a:bodyPr>
          <a:lstStyle/>
          <a:p>
            <a:r>
              <a:rPr lang="en-US" dirty="0"/>
              <a:t>Gains and Losses</a:t>
            </a:r>
          </a:p>
        </p:txBody>
      </p:sp>
      <p:sp>
        <p:nvSpPr>
          <p:cNvPr id="11" name="Content Placeholder 3"/>
          <p:cNvSpPr>
            <a:spLocks noGrp="1"/>
          </p:cNvSpPr>
          <p:nvPr>
            <p:ph idx="13"/>
          </p:nvPr>
        </p:nvSpPr>
        <p:spPr>
          <a:xfrm>
            <a:off x="319908" y="6306559"/>
            <a:ext cx="1673180" cy="300193"/>
          </a:xfrm>
        </p:spPr>
        <p:txBody>
          <a:bodyPr>
            <a:normAutofit/>
          </a:bodyPr>
          <a:lstStyle/>
          <a:p>
            <a:r>
              <a:rPr lang="en-US" sz="1400" dirty="0"/>
              <a:t>Modified for PPT.</a:t>
            </a:r>
          </a:p>
        </p:txBody>
      </p:sp>
    </p:spTree>
    <p:extLst>
      <p:ext uri="{BB962C8B-B14F-4D97-AF65-F5344CB8AC3E}">
        <p14:creationId xmlns:p14="http://schemas.microsoft.com/office/powerpoint/2010/main" val="72003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wo equations are shown. Revenues (R) plus Gains (G) minus Expenses (E) minus Losses (L) equals Net Income [when (R plus G) is greater than (E plus L)]. Revenues (R) plus Gains (G) minus Expenses (E) minus Losses (L) equals Net Income [when (E plus L) is greater than (R plus 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465" y="2475913"/>
            <a:ext cx="9681179" cy="93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6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EA1. For each independent situation below, calculate the missing values.</a:t>
            </a:r>
          </a:p>
        </p:txBody>
      </p:sp>
      <p:pic>
        <p:nvPicPr>
          <p:cNvPr id="22530" name="Picture 2" descr="Revenues minus Expenses plus Gains minus Losses equals Net Income/(Loss), respectively: $1,250, 1,100, 125, 75, ?; ?, 100,755, 0, 1,550 (485); 75,560, 68,600, ?, 1,675, 6,485; 26,390, ?, 320, 600, (990); 872,300, 856,995, 11,000, ?, 26,3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348" y="2156631"/>
            <a:ext cx="6527309" cy="19342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838200" y="365126"/>
            <a:ext cx="10515600" cy="424583"/>
          </a:xfrm>
        </p:spPr>
        <p:txBody>
          <a:bodyPr>
            <a:normAutofit fontScale="90000"/>
          </a:bodyPr>
          <a:lstStyle/>
          <a:p>
            <a:r>
              <a:rPr lang="en-US" dirty="0"/>
              <a:t>Sample Exercise</a:t>
            </a:r>
          </a:p>
        </p:txBody>
      </p:sp>
    </p:spTree>
    <p:extLst>
      <p:ext uri="{BB962C8B-B14F-4D97-AF65-F5344CB8AC3E}">
        <p14:creationId xmlns:p14="http://schemas.microsoft.com/office/powerpoint/2010/main" val="2643657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 Landscaping, Statement of Owner’s Equity, For month ended August 31, 2020. Owner’s equity, August 1 $0 plus Net Income $250; Owner’s equity, August 31 $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749" y="2859838"/>
            <a:ext cx="5699015" cy="32808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910563"/>
            <a:ext cx="10515600" cy="1719223"/>
          </a:xfrm>
        </p:spPr>
        <p:txBody>
          <a:bodyPr>
            <a:normAutofit fontScale="92500" lnSpcReduction="10000"/>
          </a:bodyPr>
          <a:lstStyle/>
          <a:p>
            <a:pPr marL="0" indent="0">
              <a:buNone/>
            </a:pPr>
            <a:r>
              <a:rPr lang="en-US" dirty="0"/>
              <a:t>The </a:t>
            </a:r>
            <a:r>
              <a:rPr lang="en-US" b="1" dirty="0"/>
              <a:t>statement of owner’s equity</a:t>
            </a:r>
            <a:r>
              <a:rPr lang="en-US" dirty="0"/>
              <a:t>, the second financial statement created by accountants, shows how the equity (or value) of the organization has changed over time. Similar to the income statement, the statement of owner’s equity is for a specific period of time. Equity is the value of an item that remains after considering what is owed for that item.</a:t>
            </a:r>
          </a:p>
          <a:p>
            <a:pPr marL="0" indent="0">
              <a:buNone/>
            </a:pPr>
            <a:endParaRPr lang="en-US" dirty="0"/>
          </a:p>
        </p:txBody>
      </p:sp>
      <p:sp>
        <p:nvSpPr>
          <p:cNvPr id="11" name="TextBox 10">
            <a:extLst>
              <a:ext uri="{FF2B5EF4-FFF2-40B4-BE49-F238E27FC236}">
                <a16:creationId xmlns:a16="http://schemas.microsoft.com/office/drawing/2014/main" id="{2D730192-C6DA-4385-B0B9-0ED031BD4BAD}"/>
              </a:ext>
            </a:extLst>
          </p:cNvPr>
          <p:cNvSpPr txBox="1"/>
          <p:nvPr/>
        </p:nvSpPr>
        <p:spPr>
          <a:xfrm>
            <a:off x="7634177" y="3853952"/>
            <a:ext cx="3331535" cy="646331"/>
          </a:xfrm>
          <a:prstGeom prst="rect">
            <a:avLst/>
          </a:prstGeom>
          <a:noFill/>
          <a:ln w="19050">
            <a:solidFill>
              <a:schemeClr val="tx1"/>
            </a:solidFill>
          </a:ln>
        </p:spPr>
        <p:txBody>
          <a:bodyPr wrap="square" rtlCol="0">
            <a:spAutoFit/>
          </a:bodyPr>
          <a:lstStyle/>
          <a:p>
            <a:r>
              <a:rPr lang="en-US" dirty="0">
                <a:solidFill>
                  <a:schemeClr val="accent3"/>
                </a:solidFill>
              </a:rPr>
              <a:t>Beginning Balance is $0 because this is the first month of business.</a:t>
            </a:r>
          </a:p>
        </p:txBody>
      </p:sp>
      <p:sp>
        <p:nvSpPr>
          <p:cNvPr id="12" name="TextBox 11">
            <a:extLst>
              <a:ext uri="{FF2B5EF4-FFF2-40B4-BE49-F238E27FC236}">
                <a16:creationId xmlns:a16="http://schemas.microsoft.com/office/drawing/2014/main" id="{386AF4C1-C721-4EC4-88E5-02603E4A8419}"/>
              </a:ext>
            </a:extLst>
          </p:cNvPr>
          <p:cNvSpPr txBox="1"/>
          <p:nvPr/>
        </p:nvSpPr>
        <p:spPr>
          <a:xfrm>
            <a:off x="7634177" y="4879348"/>
            <a:ext cx="3331535" cy="1200329"/>
          </a:xfrm>
          <a:prstGeom prst="rect">
            <a:avLst/>
          </a:prstGeom>
          <a:noFill/>
          <a:ln w="19050">
            <a:solidFill>
              <a:schemeClr val="tx1"/>
            </a:solidFill>
          </a:ln>
        </p:spPr>
        <p:txBody>
          <a:bodyPr wrap="square" rtlCol="0">
            <a:spAutoFit/>
          </a:bodyPr>
          <a:lstStyle/>
          <a:p>
            <a:r>
              <a:rPr lang="en-US" dirty="0">
                <a:solidFill>
                  <a:schemeClr val="accent3"/>
                </a:solidFill>
              </a:rPr>
              <a:t>Net Income is added to the beginning balance; the first part of how the financial statements interrelate.</a:t>
            </a:r>
          </a:p>
        </p:txBody>
      </p:sp>
      <p:cxnSp>
        <p:nvCxnSpPr>
          <p:cNvPr id="14" name="Straight Arrow Connector 13">
            <a:extLst>
              <a:ext uri="{FF2B5EF4-FFF2-40B4-BE49-F238E27FC236}">
                <a16:creationId xmlns:a16="http://schemas.microsoft.com/office/drawing/2014/main" id="{E486E38A-6060-4AAE-962E-C15484465B8D}"/>
              </a:ext>
            </a:extLst>
          </p:cNvPr>
          <p:cNvCxnSpPr/>
          <p:nvPr/>
        </p:nvCxnSpPr>
        <p:spPr>
          <a:xfrm flipH="1">
            <a:off x="6877318" y="4197813"/>
            <a:ext cx="664711" cy="2441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66350C3-9371-45E4-864C-7144C02F2D25}"/>
              </a:ext>
            </a:extLst>
          </p:cNvPr>
          <p:cNvCxnSpPr>
            <a:cxnSpLocks/>
          </p:cNvCxnSpPr>
          <p:nvPr/>
        </p:nvCxnSpPr>
        <p:spPr>
          <a:xfrm flipH="1" flipV="1">
            <a:off x="6877318" y="4879348"/>
            <a:ext cx="664710" cy="1179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838200" y="365126"/>
            <a:ext cx="10515600" cy="424583"/>
          </a:xfrm>
        </p:spPr>
        <p:txBody>
          <a:bodyPr>
            <a:normAutofit fontScale="90000"/>
          </a:bodyPr>
          <a:lstStyle/>
          <a:p>
            <a:pPr marL="0" indent="0"/>
            <a:r>
              <a:rPr lang="en-US" dirty="0"/>
              <a:t>Statement of Owner’s Equity</a:t>
            </a:r>
          </a:p>
        </p:txBody>
      </p:sp>
      <p:sp>
        <p:nvSpPr>
          <p:cNvPr id="16" name="Content Placeholder 3"/>
          <p:cNvSpPr>
            <a:spLocks noGrp="1"/>
          </p:cNvSpPr>
          <p:nvPr>
            <p:ph idx="13"/>
          </p:nvPr>
        </p:nvSpPr>
        <p:spPr>
          <a:xfrm>
            <a:off x="319908" y="6306559"/>
            <a:ext cx="1673180" cy="300193"/>
          </a:xfrm>
        </p:spPr>
        <p:txBody>
          <a:bodyPr>
            <a:normAutofit/>
          </a:bodyPr>
          <a:lstStyle/>
          <a:p>
            <a:r>
              <a:rPr lang="en-US" sz="1400" dirty="0"/>
              <a:t>Modified for PPT.</a:t>
            </a:r>
          </a:p>
        </p:txBody>
      </p:sp>
    </p:spTree>
    <p:extLst>
      <p:ext uri="{BB962C8B-B14F-4D97-AF65-F5344CB8AC3E}">
        <p14:creationId xmlns:p14="http://schemas.microsoft.com/office/powerpoint/2010/main" val="1518678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5964"/>
            <a:ext cx="10515600" cy="5036873"/>
          </a:xfrm>
        </p:spPr>
        <p:txBody>
          <a:bodyPr>
            <a:normAutofit/>
          </a:bodyPr>
          <a:lstStyle/>
          <a:p>
            <a:pPr marL="0" indent="0">
              <a:buNone/>
            </a:pPr>
            <a:r>
              <a:rPr lang="en-US" b="1" dirty="0"/>
              <a:t>Investments by owners</a:t>
            </a:r>
            <a:r>
              <a:rPr lang="en-US" dirty="0"/>
              <a:t>: represent an exchange of cash or other assets for which the investor is given an ownership interest in the organization.</a:t>
            </a:r>
          </a:p>
          <a:p>
            <a:pPr marL="0" indent="0">
              <a:buNone/>
            </a:pPr>
            <a:endParaRPr lang="en-US" dirty="0"/>
          </a:p>
          <a:p>
            <a:pPr marL="0" indent="0">
              <a:buNone/>
            </a:pPr>
            <a:r>
              <a:rPr lang="en-US" b="1" dirty="0"/>
              <a:t>Distributions to owners: </a:t>
            </a:r>
            <a:r>
              <a:rPr lang="en-US" dirty="0"/>
              <a:t>periodic rewards issued to the owners in the form of cash or other assets. Distributions to owners represent some of the value (equity) of the organization.</a:t>
            </a:r>
          </a:p>
        </p:txBody>
      </p:sp>
      <p:sp>
        <p:nvSpPr>
          <p:cNvPr id="4" name="Title 1"/>
          <p:cNvSpPr>
            <a:spLocks noGrp="1"/>
          </p:cNvSpPr>
          <p:nvPr>
            <p:ph type="title"/>
          </p:nvPr>
        </p:nvSpPr>
        <p:spPr>
          <a:xfrm>
            <a:off x="838200" y="365126"/>
            <a:ext cx="10515600" cy="424583"/>
          </a:xfrm>
        </p:spPr>
        <p:txBody>
          <a:bodyPr>
            <a:normAutofit fontScale="90000"/>
          </a:bodyPr>
          <a:lstStyle/>
          <a:p>
            <a:pPr marL="0" indent="0"/>
            <a:r>
              <a:rPr lang="en-US" dirty="0"/>
              <a:t>Possible Changes to Owner’s Equity Other than Net Income</a:t>
            </a:r>
          </a:p>
        </p:txBody>
      </p:sp>
    </p:spTree>
    <p:extLst>
      <p:ext uri="{BB962C8B-B14F-4D97-AF65-F5344CB8AC3E}">
        <p14:creationId xmlns:p14="http://schemas.microsoft.com/office/powerpoint/2010/main" val="181937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ris’ Landscaping, Balance Sheet, August 31, 2020. Assets: Cash $250; Liabilities: None $0; Owner’s Equity $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941" y="2450871"/>
            <a:ext cx="3986385" cy="27377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096C397-6764-4009-BEA6-70958110F400}"/>
              </a:ext>
            </a:extLst>
          </p:cNvPr>
          <p:cNvSpPr txBox="1"/>
          <p:nvPr/>
        </p:nvSpPr>
        <p:spPr>
          <a:xfrm>
            <a:off x="6198782" y="3454064"/>
            <a:ext cx="5224130" cy="369332"/>
          </a:xfrm>
          <a:prstGeom prst="rect">
            <a:avLst/>
          </a:prstGeom>
          <a:noFill/>
          <a:ln w="12700">
            <a:solidFill>
              <a:schemeClr val="tx1"/>
            </a:solidFill>
          </a:ln>
        </p:spPr>
        <p:txBody>
          <a:bodyPr wrap="square" rtlCol="0">
            <a:spAutoFit/>
          </a:bodyPr>
          <a:lstStyle/>
          <a:p>
            <a:r>
              <a:rPr lang="en-US" dirty="0">
                <a:solidFill>
                  <a:schemeClr val="accent3"/>
                </a:solidFill>
              </a:rPr>
              <a:t>Assets: resources used to generate revenue</a:t>
            </a:r>
          </a:p>
        </p:txBody>
      </p:sp>
      <p:sp>
        <p:nvSpPr>
          <p:cNvPr id="13" name="TextBox 12">
            <a:extLst>
              <a:ext uri="{FF2B5EF4-FFF2-40B4-BE49-F238E27FC236}">
                <a16:creationId xmlns:a16="http://schemas.microsoft.com/office/drawing/2014/main" id="{D77F3B6D-5EE9-459F-BB92-ACD44458CDB0}"/>
              </a:ext>
            </a:extLst>
          </p:cNvPr>
          <p:cNvSpPr txBox="1"/>
          <p:nvPr/>
        </p:nvSpPr>
        <p:spPr>
          <a:xfrm>
            <a:off x="6198782" y="4199847"/>
            <a:ext cx="5224130" cy="369332"/>
          </a:xfrm>
          <a:prstGeom prst="rect">
            <a:avLst/>
          </a:prstGeom>
          <a:noFill/>
          <a:ln w="12700">
            <a:solidFill>
              <a:schemeClr val="tx1"/>
            </a:solidFill>
          </a:ln>
        </p:spPr>
        <p:txBody>
          <a:bodyPr wrap="square" rtlCol="0">
            <a:spAutoFit/>
          </a:bodyPr>
          <a:lstStyle/>
          <a:p>
            <a:r>
              <a:rPr lang="en-US" dirty="0">
                <a:solidFill>
                  <a:schemeClr val="accent3"/>
                </a:solidFill>
              </a:rPr>
              <a:t>Liabilities: amounts owed to others (called creditors)</a:t>
            </a:r>
          </a:p>
        </p:txBody>
      </p:sp>
      <p:sp>
        <p:nvSpPr>
          <p:cNvPr id="14" name="TextBox 13">
            <a:extLst>
              <a:ext uri="{FF2B5EF4-FFF2-40B4-BE49-F238E27FC236}">
                <a16:creationId xmlns:a16="http://schemas.microsoft.com/office/drawing/2014/main" id="{6B8CD29D-CDD7-4B11-904D-DE395F407923}"/>
              </a:ext>
            </a:extLst>
          </p:cNvPr>
          <p:cNvSpPr txBox="1"/>
          <p:nvPr/>
        </p:nvSpPr>
        <p:spPr>
          <a:xfrm>
            <a:off x="6198782" y="4995247"/>
            <a:ext cx="5224130" cy="923330"/>
          </a:xfrm>
          <a:prstGeom prst="rect">
            <a:avLst/>
          </a:prstGeom>
          <a:noFill/>
          <a:ln w="9525">
            <a:solidFill>
              <a:schemeClr val="tx1"/>
            </a:solidFill>
          </a:ln>
        </p:spPr>
        <p:txBody>
          <a:bodyPr wrap="square" rtlCol="0">
            <a:spAutoFit/>
          </a:bodyPr>
          <a:lstStyle/>
          <a:p>
            <a:r>
              <a:rPr lang="en-US" dirty="0">
                <a:solidFill>
                  <a:schemeClr val="accent3"/>
                </a:solidFill>
              </a:rPr>
              <a:t>Equity: refers to book value or net worth, this amount is the ending balance of the Statement of Owner’s Equity</a:t>
            </a:r>
          </a:p>
        </p:txBody>
      </p:sp>
      <p:cxnSp>
        <p:nvCxnSpPr>
          <p:cNvPr id="15" name="Straight Arrow Connector 14">
            <a:extLst>
              <a:ext uri="{FF2B5EF4-FFF2-40B4-BE49-F238E27FC236}">
                <a16:creationId xmlns:a16="http://schemas.microsoft.com/office/drawing/2014/main" id="{B3F810C3-3D34-4B4E-93B9-0A877B499EA8}"/>
              </a:ext>
            </a:extLst>
          </p:cNvPr>
          <p:cNvCxnSpPr/>
          <p:nvPr/>
        </p:nvCxnSpPr>
        <p:spPr>
          <a:xfrm flipH="1">
            <a:off x="5468678" y="3671777"/>
            <a:ext cx="627322" cy="1303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17A50C3-EA74-4471-87DF-063750AD0C30}"/>
              </a:ext>
            </a:extLst>
          </p:cNvPr>
          <p:cNvCxnSpPr>
            <a:cxnSpLocks/>
          </p:cNvCxnSpPr>
          <p:nvPr/>
        </p:nvCxnSpPr>
        <p:spPr>
          <a:xfrm flipH="1">
            <a:off x="5468678" y="4450058"/>
            <a:ext cx="62732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57CB11-35CF-4933-A727-EEF986A604B6}"/>
              </a:ext>
            </a:extLst>
          </p:cNvPr>
          <p:cNvCxnSpPr>
            <a:cxnSpLocks/>
          </p:cNvCxnSpPr>
          <p:nvPr/>
        </p:nvCxnSpPr>
        <p:spPr>
          <a:xfrm flipH="1" flipV="1">
            <a:off x="5424084" y="4995247"/>
            <a:ext cx="627322" cy="1846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838200" y="365126"/>
            <a:ext cx="10515600" cy="424583"/>
          </a:xfrm>
        </p:spPr>
        <p:txBody>
          <a:bodyPr>
            <a:normAutofit fontScale="90000"/>
          </a:bodyPr>
          <a:lstStyle/>
          <a:p>
            <a:r>
              <a:rPr lang="en-US" dirty="0"/>
              <a:t>Figure 2.2</a:t>
            </a:r>
          </a:p>
        </p:txBody>
      </p:sp>
      <p:sp>
        <p:nvSpPr>
          <p:cNvPr id="11" name="Content Placeholder 3"/>
          <p:cNvSpPr>
            <a:spLocks noGrp="1"/>
          </p:cNvSpPr>
          <p:nvPr>
            <p:ph idx="13"/>
          </p:nvPr>
        </p:nvSpPr>
        <p:spPr>
          <a:xfrm>
            <a:off x="838200" y="6096000"/>
            <a:ext cx="10515600" cy="441960"/>
          </a:xfrm>
        </p:spPr>
        <p:txBody>
          <a:bodyPr>
            <a:normAutofit fontScale="92500" lnSpcReduction="20000"/>
          </a:bodyPr>
          <a:lstStyle/>
          <a:p>
            <a:r>
              <a:rPr lang="en-US" dirty="0"/>
              <a:t>“Balance Sheet for Chris’ Landscaping.” Modified for PPT. (attribution: Copyright, Rice University, OpenStax, under CC BY-NC-SA 4.0 license)</a:t>
            </a:r>
          </a:p>
        </p:txBody>
      </p:sp>
      <p:sp>
        <p:nvSpPr>
          <p:cNvPr id="12" name="Content Placeholder 2"/>
          <p:cNvSpPr>
            <a:spLocks noGrp="1"/>
          </p:cNvSpPr>
          <p:nvPr>
            <p:ph idx="1"/>
          </p:nvPr>
        </p:nvSpPr>
        <p:spPr>
          <a:xfrm>
            <a:off x="838200" y="955964"/>
            <a:ext cx="10515600" cy="1494907"/>
          </a:xfrm>
        </p:spPr>
        <p:txBody>
          <a:bodyPr>
            <a:normAutofit/>
          </a:bodyPr>
          <a:lstStyle/>
          <a:p>
            <a:pPr marL="0" lvl="1" indent="0">
              <a:spcBef>
                <a:spcPts val="1000"/>
              </a:spcBef>
              <a:buNone/>
            </a:pPr>
            <a:r>
              <a:rPr lang="en-US" b="1" dirty="0">
                <a:solidFill>
                  <a:schemeClr val="accent3"/>
                </a:solidFill>
              </a:rPr>
              <a:t>Balance sheet</a:t>
            </a:r>
            <a:r>
              <a:rPr lang="en-US" dirty="0">
                <a:solidFill>
                  <a:schemeClr val="accent3"/>
                </a:solidFill>
              </a:rPr>
              <a:t>: a statement that lists what the organization owns (</a:t>
            </a:r>
            <a:r>
              <a:rPr lang="en-US" i="1" dirty="0">
                <a:solidFill>
                  <a:schemeClr val="accent3"/>
                </a:solidFill>
              </a:rPr>
              <a:t>assets</a:t>
            </a:r>
            <a:r>
              <a:rPr lang="en-US" dirty="0">
                <a:solidFill>
                  <a:schemeClr val="accent3"/>
                </a:solidFill>
              </a:rPr>
              <a:t>), what it owes (</a:t>
            </a:r>
            <a:r>
              <a:rPr lang="en-US" i="1" dirty="0">
                <a:solidFill>
                  <a:schemeClr val="accent3"/>
                </a:solidFill>
              </a:rPr>
              <a:t>liabilities</a:t>
            </a:r>
            <a:r>
              <a:rPr lang="en-US" dirty="0">
                <a:solidFill>
                  <a:schemeClr val="accent3"/>
                </a:solidFill>
              </a:rPr>
              <a:t>), and what it is worth (</a:t>
            </a:r>
            <a:r>
              <a:rPr lang="en-US" i="1" dirty="0">
                <a:solidFill>
                  <a:schemeClr val="accent3"/>
                </a:solidFill>
              </a:rPr>
              <a:t>equity</a:t>
            </a:r>
            <a:r>
              <a:rPr lang="en-US" dirty="0">
                <a:solidFill>
                  <a:schemeClr val="accent3"/>
                </a:solidFill>
              </a:rPr>
              <a:t>) on a </a:t>
            </a:r>
            <a:r>
              <a:rPr lang="en-US" i="1" dirty="0">
                <a:solidFill>
                  <a:schemeClr val="accent3"/>
                </a:solidFill>
              </a:rPr>
              <a:t>specific date</a:t>
            </a:r>
            <a:r>
              <a:rPr lang="en-US" dirty="0">
                <a:solidFill>
                  <a:schemeClr val="accent3"/>
                </a:solidFill>
              </a:rPr>
              <a:t>.</a:t>
            </a:r>
          </a:p>
          <a:p>
            <a:pPr marL="0" indent="0">
              <a:buNone/>
            </a:pPr>
            <a:endParaRPr lang="en-US" dirty="0"/>
          </a:p>
        </p:txBody>
      </p:sp>
    </p:spTree>
    <p:extLst>
      <p:ext uri="{BB962C8B-B14F-4D97-AF65-F5344CB8AC3E}">
        <p14:creationId xmlns:p14="http://schemas.microsoft.com/office/powerpoint/2010/main" val="156304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ris’ Landscaping, Balance Sheet, August 31, 2020. Assets: Cash $250; Liabilities: None $0; Owner’s Equity $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537" y="3918097"/>
            <a:ext cx="3696408" cy="2538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hris’ Landscaping, Statement of Owner’s Equity, For month ended August 31, 2020. Owner’s equity, August 1 $0 plus Net Income $250; Owner’s equity, August 31 $250. ">
            <a:extLst>
              <a:ext uri="{FF2B5EF4-FFF2-40B4-BE49-F238E27FC236}">
                <a16:creationId xmlns:a16="http://schemas.microsoft.com/office/drawing/2014/main" id="{747BB12A-B2B1-4051-81A8-EB6A421D4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189" y="3714765"/>
            <a:ext cx="3506774" cy="2252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hris’ Landscaping, Income Statement, For the Month Ended August 31, 2020. Revenue $1,400, Total revenue $1,400. Expenses: Car brake repair 100, Car fuel 50, Buiness insurance 1,000; Total Expenses 1,150; Net income $250.">
            <a:extLst>
              <a:ext uri="{FF2B5EF4-FFF2-40B4-BE49-F238E27FC236}">
                <a16:creationId xmlns:a16="http://schemas.microsoft.com/office/drawing/2014/main" id="{DFC92339-50D2-48DA-98C5-41950A6896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08" y="2100197"/>
            <a:ext cx="3506774" cy="244032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D6970A8F-FA4E-40C7-B436-E641724BCBC4}"/>
              </a:ext>
            </a:extLst>
          </p:cNvPr>
          <p:cNvCxnSpPr/>
          <p:nvPr/>
        </p:nvCxnSpPr>
        <p:spPr>
          <a:xfrm>
            <a:off x="3579629" y="4437320"/>
            <a:ext cx="0" cy="4820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6640C1-0B77-4026-92AE-6D1B640B3CA9}"/>
              </a:ext>
            </a:extLst>
          </p:cNvPr>
          <p:cNvCxnSpPr>
            <a:cxnSpLocks/>
          </p:cNvCxnSpPr>
          <p:nvPr/>
        </p:nvCxnSpPr>
        <p:spPr>
          <a:xfrm>
            <a:off x="7356521" y="5872716"/>
            <a:ext cx="0" cy="3650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61F68A6-0B01-4006-93B8-D13005945539}"/>
              </a:ext>
            </a:extLst>
          </p:cNvPr>
          <p:cNvCxnSpPr/>
          <p:nvPr/>
        </p:nvCxnSpPr>
        <p:spPr>
          <a:xfrm>
            <a:off x="3572540" y="4919330"/>
            <a:ext cx="43947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94CFADA-189E-4704-B5DE-D2CD5F10502C}"/>
              </a:ext>
            </a:extLst>
          </p:cNvPr>
          <p:cNvCxnSpPr>
            <a:cxnSpLocks/>
          </p:cNvCxnSpPr>
          <p:nvPr/>
        </p:nvCxnSpPr>
        <p:spPr>
          <a:xfrm>
            <a:off x="7356521" y="6237767"/>
            <a:ext cx="57770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838200" y="955964"/>
            <a:ext cx="10515600" cy="1144233"/>
          </a:xfrm>
        </p:spPr>
        <p:txBody>
          <a:bodyPr>
            <a:normAutofit/>
          </a:bodyPr>
          <a:lstStyle/>
          <a:p>
            <a:pPr marL="0" lvl="1" indent="0">
              <a:spcBef>
                <a:spcPts val="1000"/>
              </a:spcBef>
              <a:buNone/>
            </a:pPr>
            <a:r>
              <a:rPr lang="en-US" sz="2200" dirty="0">
                <a:solidFill>
                  <a:schemeClr val="accent3"/>
                </a:solidFill>
              </a:rPr>
              <a:t>The income statement, statement of owner’s equity, and the balance sheet are interrelated. Each statement provides unique information, but the statements are connected.</a:t>
            </a:r>
          </a:p>
          <a:p>
            <a:pPr marL="0" indent="0">
              <a:buNone/>
            </a:pPr>
            <a:endParaRPr lang="en-US" dirty="0"/>
          </a:p>
        </p:txBody>
      </p:sp>
      <p:sp>
        <p:nvSpPr>
          <p:cNvPr id="12" name="Content Placeholder 3"/>
          <p:cNvSpPr>
            <a:spLocks noGrp="1"/>
          </p:cNvSpPr>
          <p:nvPr>
            <p:ph idx="13"/>
          </p:nvPr>
        </p:nvSpPr>
        <p:spPr>
          <a:xfrm>
            <a:off x="319908" y="6306559"/>
            <a:ext cx="1673180" cy="300193"/>
          </a:xfrm>
        </p:spPr>
        <p:txBody>
          <a:bodyPr>
            <a:normAutofit/>
          </a:bodyPr>
          <a:lstStyle/>
          <a:p>
            <a:r>
              <a:rPr lang="en-US" sz="1400" dirty="0"/>
              <a:t>Modified for PPT.</a:t>
            </a:r>
          </a:p>
        </p:txBody>
      </p:sp>
    </p:spTree>
    <p:extLst>
      <p:ext uri="{BB962C8B-B14F-4D97-AF65-F5344CB8AC3E}">
        <p14:creationId xmlns:p14="http://schemas.microsoft.com/office/powerpoint/2010/main" val="272549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5964"/>
            <a:ext cx="10515600" cy="5036873"/>
          </a:xfrm>
        </p:spPr>
        <p:txBody>
          <a:bodyPr>
            <a:normAutofit lnSpcReduction="10000"/>
          </a:bodyPr>
          <a:lstStyle/>
          <a:p>
            <a:pPr marL="0" indent="0">
              <a:buNone/>
            </a:pPr>
            <a:r>
              <a:rPr lang="en-US" b="1" dirty="0"/>
              <a:t>Statement of cash flows </a:t>
            </a:r>
            <a:r>
              <a:rPr lang="en-US" dirty="0"/>
              <a:t>is a statement that lists the cash inflows and cash outflows for the business </a:t>
            </a:r>
            <a:r>
              <a:rPr lang="en-US" i="1" dirty="0"/>
              <a:t>for a period of time. </a:t>
            </a:r>
          </a:p>
          <a:p>
            <a:pPr marL="0" indent="0">
              <a:buNone/>
            </a:pPr>
            <a:r>
              <a:rPr lang="en-US" dirty="0"/>
              <a:t>There are two “bases” of accounting. A basis indicates when revenues and expenses will be recorded.</a:t>
            </a:r>
          </a:p>
          <a:p>
            <a:pPr marL="342900" indent="-342900">
              <a:buAutoNum type="arabicPeriod"/>
            </a:pPr>
            <a:r>
              <a:rPr lang="en-US" b="1" dirty="0"/>
              <a:t>Cash basis accounting</a:t>
            </a:r>
            <a:r>
              <a:rPr lang="en-US" dirty="0"/>
              <a:t>: transactions (i.e., a sale or a purchase) are not recorded in the financial statements until there is an exchange of cash. This type of accounting is permitted for nonprofit entities and small businesses that elect to use this type of accounting. </a:t>
            </a:r>
          </a:p>
          <a:p>
            <a:pPr marL="342900" indent="-342900">
              <a:buAutoNum type="arabicPeriod"/>
            </a:pPr>
            <a:r>
              <a:rPr lang="en-US" b="1" dirty="0"/>
              <a:t>Accrual basis accounting</a:t>
            </a:r>
            <a:r>
              <a:rPr lang="en-US" dirty="0"/>
              <a:t>: transactions are generally recorded in the financial statement when the transactions occur, and not when paid; although in some situations, the two events could happen on the same day.</a:t>
            </a:r>
          </a:p>
          <a:p>
            <a:pPr marL="0" indent="0">
              <a:buNone/>
            </a:pPr>
            <a:endParaRPr lang="en-US" dirty="0"/>
          </a:p>
          <a:p>
            <a:pPr marL="0" indent="0">
              <a:buNone/>
            </a:pPr>
            <a:endParaRPr lang="en-US" i="1" dirty="0"/>
          </a:p>
          <a:p>
            <a:pPr marL="0" indent="0">
              <a:buNone/>
            </a:pPr>
            <a:endParaRPr lang="en-US" dirty="0"/>
          </a:p>
        </p:txBody>
      </p:sp>
      <p:sp>
        <p:nvSpPr>
          <p:cNvPr id="5" name="Title 1"/>
          <p:cNvSpPr>
            <a:spLocks noGrp="1"/>
          </p:cNvSpPr>
          <p:nvPr>
            <p:ph type="title"/>
          </p:nvPr>
        </p:nvSpPr>
        <p:spPr>
          <a:xfrm>
            <a:off x="838200" y="365126"/>
            <a:ext cx="10515600" cy="424583"/>
          </a:xfrm>
        </p:spPr>
        <p:txBody>
          <a:bodyPr>
            <a:normAutofit fontScale="90000"/>
          </a:bodyPr>
          <a:lstStyle/>
          <a:p>
            <a:pPr marL="0" indent="0"/>
            <a:r>
              <a:rPr lang="en-US" dirty="0"/>
              <a:t>Statement of Cash Flows</a:t>
            </a:r>
          </a:p>
        </p:txBody>
      </p:sp>
    </p:spTree>
    <p:extLst>
      <p:ext uri="{BB962C8B-B14F-4D97-AF65-F5344CB8AC3E}">
        <p14:creationId xmlns:p14="http://schemas.microsoft.com/office/powerpoint/2010/main" val="302336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Outline</a:t>
            </a:r>
          </a:p>
        </p:txBody>
      </p:sp>
      <p:sp>
        <p:nvSpPr>
          <p:cNvPr id="3" name="Content Placeholder 2"/>
          <p:cNvSpPr>
            <a:spLocks noGrp="1"/>
          </p:cNvSpPr>
          <p:nvPr>
            <p:ph idx="1"/>
          </p:nvPr>
        </p:nvSpPr>
        <p:spPr>
          <a:xfrm>
            <a:off x="838200" y="955964"/>
            <a:ext cx="10515600" cy="4446030"/>
          </a:xfrm>
        </p:spPr>
        <p:txBody>
          <a:bodyPr/>
          <a:lstStyle/>
          <a:p>
            <a:r>
              <a:rPr lang="en-US" dirty="0"/>
              <a:t>2.1 Describe the Income Statement, Statement of Owner’s Equity, Balance Sheet, and Statement of Cash Flows, and How They Interrelate</a:t>
            </a:r>
          </a:p>
          <a:p>
            <a:r>
              <a:rPr lang="en-US" dirty="0"/>
              <a:t>2.2 Define, Explain, and Provide Examples of Current and Noncurrent Assets, Current and Noncurrent Liabilities, Equity, Revenues, and Expenses</a:t>
            </a:r>
          </a:p>
          <a:p>
            <a:r>
              <a:rPr lang="en-US" dirty="0"/>
              <a:t>2.3 Prepare an Income Statement, Statement of Owner’s Equity, and Balance Sheet</a:t>
            </a:r>
          </a:p>
        </p:txBody>
      </p:sp>
    </p:spTree>
    <p:extLst>
      <p:ext uri="{BB962C8B-B14F-4D97-AF65-F5344CB8AC3E}">
        <p14:creationId xmlns:p14="http://schemas.microsoft.com/office/powerpoint/2010/main" val="340960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68946"/>
            <a:ext cx="10515600" cy="5268792"/>
          </a:xfrm>
        </p:spPr>
        <p:txBody>
          <a:bodyPr>
            <a:normAutofit fontScale="92500" lnSpcReduction="20000"/>
          </a:bodyPr>
          <a:lstStyle/>
          <a:p>
            <a:pPr marL="0" indent="0" algn="ctr">
              <a:buNone/>
            </a:pPr>
            <a:r>
              <a:rPr lang="en-US" sz="2200" b="1" dirty="0"/>
              <a:t>Transactions by Cash Basis versus Accrual Basis of Accounting</a:t>
            </a:r>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r>
              <a:rPr lang="en-US" sz="1600" dirty="0"/>
              <a:t>Table 2.2 Businesses often sell items for cash as well as on account, where payment terms are extended for a period of time (for example, thirty to forty-five days). Likewise, businesses often purchase items from suppliers (also called vendors) for cash or, more likely, on account. Under the cash basis of accounting, these transactions would not be recorded until the cash is exchanged. In contrast, under accrual accounting the transactions are recorded when the transaction occurs, regardless of when the cash is received or paid.</a:t>
            </a:r>
          </a:p>
          <a:p>
            <a:pPr marL="0" indent="0">
              <a:buNone/>
            </a:pPr>
            <a:endParaRPr lang="en-US" sz="1800" i="1" dirty="0"/>
          </a:p>
          <a:p>
            <a:pPr marL="0" indent="0">
              <a:buNone/>
            </a:pP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57183816"/>
              </p:ext>
            </p:extLst>
          </p:nvPr>
        </p:nvGraphicFramePr>
        <p:xfrm>
          <a:off x="1277009" y="1502901"/>
          <a:ext cx="9538137" cy="3261521"/>
        </p:xfrm>
        <a:graphic>
          <a:graphicData uri="http://schemas.openxmlformats.org/drawingml/2006/table">
            <a:tbl>
              <a:tblPr firstRow="1" bandRow="1">
                <a:tableStyleId>{5940675A-B579-460E-94D1-54222C63F5DA}</a:tableStyleId>
              </a:tblPr>
              <a:tblGrid>
                <a:gridCol w="3179379">
                  <a:extLst>
                    <a:ext uri="{9D8B030D-6E8A-4147-A177-3AD203B41FA5}">
                      <a16:colId xmlns:a16="http://schemas.microsoft.com/office/drawing/2014/main" val="20000"/>
                    </a:ext>
                  </a:extLst>
                </a:gridCol>
                <a:gridCol w="3179379">
                  <a:extLst>
                    <a:ext uri="{9D8B030D-6E8A-4147-A177-3AD203B41FA5}">
                      <a16:colId xmlns:a16="http://schemas.microsoft.com/office/drawing/2014/main" val="20001"/>
                    </a:ext>
                  </a:extLst>
                </a:gridCol>
                <a:gridCol w="3179379">
                  <a:extLst>
                    <a:ext uri="{9D8B030D-6E8A-4147-A177-3AD203B41FA5}">
                      <a16:colId xmlns:a16="http://schemas.microsoft.com/office/drawing/2014/main" val="20002"/>
                    </a:ext>
                  </a:extLst>
                </a:gridCol>
              </a:tblGrid>
              <a:tr h="426881">
                <a:tc>
                  <a:txBody>
                    <a:bodyPr/>
                    <a:lstStyle/>
                    <a:p>
                      <a:pPr algn="ctr"/>
                      <a:r>
                        <a:rPr lang="en-US" b="1" dirty="0"/>
                        <a:t>Transaction</a:t>
                      </a:r>
                    </a:p>
                  </a:txBody>
                  <a:tcPr/>
                </a:tc>
                <a:tc>
                  <a:txBody>
                    <a:bodyPr/>
                    <a:lstStyle/>
                    <a:p>
                      <a:pPr algn="ctr"/>
                      <a:r>
                        <a:rPr lang="en-US" b="1" dirty="0"/>
                        <a:t>Under Cash Basis Accounting</a:t>
                      </a:r>
                    </a:p>
                  </a:txBody>
                  <a:tcPr/>
                </a:tc>
                <a:tc>
                  <a:txBody>
                    <a:bodyPr/>
                    <a:lstStyle/>
                    <a:p>
                      <a:pPr algn="ctr"/>
                      <a:r>
                        <a:rPr lang="en-US" b="1" dirty="0"/>
                        <a:t>Under Accrual Basis Accounting</a:t>
                      </a:r>
                    </a:p>
                  </a:txBody>
                  <a:tcPr/>
                </a:tc>
                <a:extLst>
                  <a:ext uri="{0D108BD9-81ED-4DB2-BD59-A6C34878D82A}">
                    <a16:rowId xmlns:a16="http://schemas.microsoft.com/office/drawing/2014/main" val="10000"/>
                  </a:ext>
                </a:extLst>
              </a:tr>
              <a:tr h="426881">
                <a:tc>
                  <a:txBody>
                    <a:bodyPr/>
                    <a:lstStyle/>
                    <a:p>
                      <a:r>
                        <a:rPr lang="en-US" dirty="0"/>
                        <a:t>$200 sale for cash</a:t>
                      </a:r>
                    </a:p>
                  </a:txBody>
                  <a:tcPr/>
                </a:tc>
                <a:tc>
                  <a:txBody>
                    <a:bodyPr/>
                    <a:lstStyle/>
                    <a:p>
                      <a:r>
                        <a:rPr lang="en-US" sz="1800" b="0" i="0" u="none" strike="noStrike" kern="1200" baseline="0" dirty="0">
                          <a:solidFill>
                            <a:schemeClr val="tx1"/>
                          </a:solidFill>
                          <a:latin typeface="+mn-lt"/>
                          <a:ea typeface="+mn-ea"/>
                          <a:cs typeface="+mn-cs"/>
                        </a:rPr>
                        <a:t>Recorded in financial statements at time of sale</a:t>
                      </a:r>
                      <a:endParaRPr lang="en-US" dirty="0"/>
                    </a:p>
                  </a:txBody>
                  <a:tcPr/>
                </a:tc>
                <a:tc>
                  <a:txBody>
                    <a:bodyPr/>
                    <a:lstStyle/>
                    <a:p>
                      <a:r>
                        <a:rPr lang="en-US" dirty="0"/>
                        <a:t>Recorded in financial statements at time of sale</a:t>
                      </a:r>
                    </a:p>
                  </a:txBody>
                  <a:tcPr/>
                </a:tc>
                <a:extLst>
                  <a:ext uri="{0D108BD9-81ED-4DB2-BD59-A6C34878D82A}">
                    <a16:rowId xmlns:a16="http://schemas.microsoft.com/office/drawing/2014/main" val="10001"/>
                  </a:ext>
                </a:extLst>
              </a:tr>
              <a:tr h="426881">
                <a:tc>
                  <a:txBody>
                    <a:bodyPr/>
                    <a:lstStyle/>
                    <a:p>
                      <a:r>
                        <a:rPr lang="en-US" dirty="0"/>
                        <a:t>$200 sale on account</a:t>
                      </a:r>
                    </a:p>
                  </a:txBody>
                  <a:tcPr/>
                </a:tc>
                <a:tc>
                  <a:txBody>
                    <a:bodyPr/>
                    <a:lstStyle/>
                    <a:p>
                      <a:r>
                        <a:rPr lang="en-US" i="1" dirty="0"/>
                        <a:t>Not</a:t>
                      </a:r>
                      <a:r>
                        <a:rPr lang="en-US" dirty="0"/>
                        <a:t> recorded in financial statements until cash is received</a:t>
                      </a:r>
                    </a:p>
                  </a:txBody>
                  <a:tcPr/>
                </a:tc>
                <a:tc>
                  <a:txBody>
                    <a:bodyPr/>
                    <a:lstStyle/>
                    <a:p>
                      <a:r>
                        <a:rPr lang="en-US" dirty="0"/>
                        <a:t>Recorded in financial statements at time of sale</a:t>
                      </a:r>
                    </a:p>
                  </a:txBody>
                  <a:tcPr/>
                </a:tc>
                <a:extLst>
                  <a:ext uri="{0D108BD9-81ED-4DB2-BD59-A6C34878D82A}">
                    <a16:rowId xmlns:a16="http://schemas.microsoft.com/office/drawing/2014/main" val="10002"/>
                  </a:ext>
                </a:extLst>
              </a:tr>
              <a:tr h="426881">
                <a:tc>
                  <a:txBody>
                    <a:bodyPr/>
                    <a:lstStyle/>
                    <a:p>
                      <a:r>
                        <a:rPr lang="en-US" dirty="0"/>
                        <a:t>$160 purchase for cash</a:t>
                      </a:r>
                    </a:p>
                  </a:txBody>
                  <a:tcPr/>
                </a:tc>
                <a:tc>
                  <a:txBody>
                    <a:bodyPr/>
                    <a:lstStyle/>
                    <a:p>
                      <a:r>
                        <a:rPr lang="en-US" dirty="0"/>
                        <a:t>Recorded in financial statements at time of purchase</a:t>
                      </a:r>
                    </a:p>
                  </a:txBody>
                  <a:tcPr/>
                </a:tc>
                <a:tc>
                  <a:txBody>
                    <a:bodyPr/>
                    <a:lstStyle/>
                    <a:p>
                      <a:r>
                        <a:rPr lang="en-US" dirty="0"/>
                        <a:t>Recorded in financial statements at time of purchase</a:t>
                      </a:r>
                    </a:p>
                  </a:txBody>
                  <a:tcPr/>
                </a:tc>
                <a:extLst>
                  <a:ext uri="{0D108BD9-81ED-4DB2-BD59-A6C34878D82A}">
                    <a16:rowId xmlns:a16="http://schemas.microsoft.com/office/drawing/2014/main" val="10003"/>
                  </a:ext>
                </a:extLst>
              </a:tr>
              <a:tr h="426881">
                <a:tc>
                  <a:txBody>
                    <a:bodyPr/>
                    <a:lstStyle/>
                    <a:p>
                      <a:r>
                        <a:rPr lang="en-US" sz="1800" b="0" i="0" u="none" strike="noStrike" kern="1200" baseline="0" dirty="0">
                          <a:solidFill>
                            <a:schemeClr val="tx1"/>
                          </a:solidFill>
                          <a:latin typeface="+mn-lt"/>
                          <a:ea typeface="+mn-ea"/>
                          <a:cs typeface="+mn-cs"/>
                        </a:rPr>
                        <a:t>$160 purchase on account</a:t>
                      </a:r>
                      <a:endParaRPr lang="en-US" dirty="0"/>
                    </a:p>
                  </a:txBody>
                  <a:tcPr/>
                </a:tc>
                <a:tc>
                  <a:txBody>
                    <a:bodyPr/>
                    <a:lstStyle/>
                    <a:p>
                      <a:r>
                        <a:rPr lang="en-US" i="1" dirty="0"/>
                        <a:t>Not</a:t>
                      </a:r>
                      <a:r>
                        <a:rPr lang="en-US" dirty="0"/>
                        <a:t> recorded in financial statements until cash is paid</a:t>
                      </a:r>
                    </a:p>
                  </a:txBody>
                  <a:tcPr/>
                </a:tc>
                <a:tc>
                  <a:txBody>
                    <a:bodyPr/>
                    <a:lstStyle/>
                    <a:p>
                      <a:r>
                        <a:rPr lang="en-US" dirty="0"/>
                        <a:t>Recorded in financial statements at time of purchase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7050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Exercise</a:t>
            </a:r>
          </a:p>
        </p:txBody>
      </p:sp>
      <p:sp>
        <p:nvSpPr>
          <p:cNvPr id="3" name="Content Placeholder 2"/>
          <p:cNvSpPr>
            <a:spLocks noGrp="1"/>
          </p:cNvSpPr>
          <p:nvPr>
            <p:ph idx="1"/>
          </p:nvPr>
        </p:nvSpPr>
        <p:spPr/>
        <p:txBody>
          <a:bodyPr/>
          <a:lstStyle/>
          <a:p>
            <a:pPr marL="0" indent="0">
              <a:buNone/>
            </a:pPr>
            <a:r>
              <a:rPr lang="en-US" dirty="0"/>
              <a:t>EA7. Forest Company had the following transactions during the month of December. What is the December 31 cash balance?</a:t>
            </a:r>
          </a:p>
        </p:txBody>
      </p:sp>
      <p:pic>
        <p:nvPicPr>
          <p:cNvPr id="23554" name="Picture 2" descr="Cash sales $3,250, Payments for inventory 1,760, Investments by owners 3,000, Supplies used 175, Cash withdrawals 260, Inventory received 2,500, Wages paid 2,390, Cash balance December 1, 4,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071" y="2354414"/>
            <a:ext cx="4292649" cy="239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663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5476"/>
            <a:ext cx="10515600" cy="4445875"/>
          </a:xfrm>
        </p:spPr>
        <p:txBody>
          <a:bodyPr/>
          <a:lstStyle/>
          <a:p>
            <a:pPr marL="0" indent="0">
              <a:buNone/>
            </a:pPr>
            <a:r>
              <a:rPr lang="en-US" dirty="0"/>
              <a:t>Current versus noncurrent distinction</a:t>
            </a:r>
          </a:p>
          <a:p>
            <a:r>
              <a:rPr lang="en-US" dirty="0"/>
              <a:t>An asset that will be used or consumed in one year or less will be classified as a </a:t>
            </a:r>
            <a:r>
              <a:rPr lang="en-US" b="1" dirty="0"/>
              <a:t>current asset</a:t>
            </a:r>
            <a:r>
              <a:rPr lang="en-US" dirty="0"/>
              <a:t>. If the asset will be used or consumed over more than one year, it is classified as a </a:t>
            </a:r>
            <a:r>
              <a:rPr lang="en-US" b="1" dirty="0"/>
              <a:t>noncurrent asset</a:t>
            </a:r>
            <a:r>
              <a:rPr lang="en-US" dirty="0"/>
              <a:t>. </a:t>
            </a:r>
          </a:p>
          <a:p>
            <a:r>
              <a:rPr lang="en-US" dirty="0"/>
              <a:t>A liability that will be settled in one year or less (generally) is classified as a </a:t>
            </a:r>
            <a:r>
              <a:rPr lang="en-US" b="1" dirty="0"/>
              <a:t>current liability</a:t>
            </a:r>
            <a:r>
              <a:rPr lang="en-US" dirty="0"/>
              <a:t>, while a liability that is expected to be settled in more than one year is classified as a </a:t>
            </a:r>
            <a:r>
              <a:rPr lang="en-US" b="1" dirty="0"/>
              <a:t>noncurrent liability</a:t>
            </a:r>
            <a:r>
              <a:rPr lang="en-US" dirty="0"/>
              <a:t>.</a:t>
            </a:r>
          </a:p>
        </p:txBody>
      </p:sp>
      <p:sp>
        <p:nvSpPr>
          <p:cNvPr id="6" name="Title 1">
            <a:extLst>
              <a:ext uri="{FF2B5EF4-FFF2-40B4-BE49-F238E27FC236}">
                <a16:creationId xmlns:a16="http://schemas.microsoft.com/office/drawing/2014/main" id="{BD1D040B-0A33-4DA7-82F0-D997F86B0E80}"/>
              </a:ext>
            </a:extLst>
          </p:cNvPr>
          <p:cNvSpPr>
            <a:spLocks noGrp="1"/>
          </p:cNvSpPr>
          <p:nvPr>
            <p:ph type="title"/>
          </p:nvPr>
        </p:nvSpPr>
        <p:spPr>
          <a:xfrm>
            <a:off x="838200" y="365126"/>
            <a:ext cx="10515600" cy="590838"/>
          </a:xfrm>
        </p:spPr>
        <p:txBody>
          <a:bodyPr>
            <a:normAutofit fontScale="90000"/>
          </a:bodyPr>
          <a:lstStyle/>
          <a:p>
            <a:r>
              <a:rPr lang="en-US" dirty="0"/>
              <a:t>Module 2.2 Define, Explain, and Provide Examples of Current and </a:t>
            </a:r>
            <a:br>
              <a:rPr lang="en-US" dirty="0"/>
            </a:br>
            <a:r>
              <a:rPr lang="en-US" dirty="0"/>
              <a:t>Noncurrent Assets, Current and Noncurrent</a:t>
            </a:r>
          </a:p>
        </p:txBody>
      </p:sp>
    </p:spTree>
    <p:extLst>
      <p:ext uri="{BB962C8B-B14F-4D97-AF65-F5344CB8AC3E}">
        <p14:creationId xmlns:p14="http://schemas.microsoft.com/office/powerpoint/2010/main" val="105283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0401"/>
            <a:ext cx="10515600" cy="5182566"/>
          </a:xfrm>
        </p:spPr>
        <p:txBody>
          <a:bodyPr/>
          <a:lstStyle/>
          <a:p>
            <a:pPr marL="0" indent="0">
              <a:buNone/>
            </a:pPr>
            <a:endParaRPr lang="en-US" dirty="0"/>
          </a:p>
          <a:p>
            <a:pPr marL="0" indent="0">
              <a:buNone/>
            </a:pPr>
            <a:r>
              <a:rPr lang="en-US" u="sng" dirty="0"/>
              <a:t>Current Assets </a:t>
            </a:r>
            <a:r>
              <a:rPr lang="en-US" dirty="0"/>
              <a:t>		</a:t>
            </a:r>
            <a:r>
              <a:rPr lang="en-US" u="sng" dirty="0"/>
              <a:t>Noncurrent Assets</a:t>
            </a:r>
          </a:p>
          <a:p>
            <a:pPr marL="0" indent="0">
              <a:buNone/>
            </a:pPr>
            <a:r>
              <a:rPr lang="en-US" dirty="0"/>
              <a:t>Cash				Buildings, Land, Equipment</a:t>
            </a:r>
          </a:p>
          <a:p>
            <a:pPr marL="0" indent="0">
              <a:buNone/>
            </a:pPr>
            <a:r>
              <a:rPr lang="en-US" dirty="0"/>
              <a:t>Accounts Receivable	Notes Receivable</a:t>
            </a:r>
          </a:p>
          <a:p>
            <a:pPr marL="0" indent="0">
              <a:buNone/>
            </a:pPr>
            <a:r>
              <a:rPr lang="en-US" dirty="0"/>
              <a:t>Inventory			Patents</a:t>
            </a:r>
          </a:p>
          <a:p>
            <a:pPr marL="0" indent="0">
              <a:buNone/>
            </a:pPr>
            <a:endParaRPr lang="en-US" dirty="0"/>
          </a:p>
          <a:p>
            <a:pPr marL="0" indent="0">
              <a:buNone/>
            </a:pPr>
            <a:r>
              <a:rPr lang="en-US" u="sng" dirty="0"/>
              <a:t>Current Liabilities</a:t>
            </a:r>
            <a:r>
              <a:rPr lang="en-US" dirty="0"/>
              <a:t>		</a:t>
            </a:r>
            <a:r>
              <a:rPr lang="en-US" u="sng" dirty="0"/>
              <a:t>Noncurrent Liabilities</a:t>
            </a:r>
          </a:p>
          <a:p>
            <a:pPr marL="0" indent="0">
              <a:buNone/>
            </a:pPr>
            <a:r>
              <a:rPr lang="en-US" dirty="0"/>
              <a:t>Accounts Payable		Notes Payable</a:t>
            </a:r>
          </a:p>
          <a:p>
            <a:pPr marL="0" indent="0">
              <a:buNone/>
            </a:pPr>
            <a:r>
              <a:rPr lang="en-US" dirty="0"/>
              <a:t>Notes Payable</a:t>
            </a:r>
          </a:p>
          <a:p>
            <a:pPr marL="0" indent="0">
              <a:buNone/>
            </a:pPr>
            <a:endParaRPr lang="en-US" dirty="0"/>
          </a:p>
        </p:txBody>
      </p:sp>
      <p:sp>
        <p:nvSpPr>
          <p:cNvPr id="4" name="Title 1"/>
          <p:cNvSpPr>
            <a:spLocks noGrp="1"/>
          </p:cNvSpPr>
          <p:nvPr>
            <p:ph type="title"/>
          </p:nvPr>
        </p:nvSpPr>
        <p:spPr>
          <a:xfrm>
            <a:off x="838200" y="365126"/>
            <a:ext cx="10515600" cy="424583"/>
          </a:xfrm>
        </p:spPr>
        <p:txBody>
          <a:bodyPr>
            <a:normAutofit fontScale="90000"/>
          </a:bodyPr>
          <a:lstStyle/>
          <a:p>
            <a:pPr marL="0" indent="0"/>
            <a:r>
              <a:rPr lang="en-US" dirty="0"/>
              <a:t>Current versus Noncurrent Examples</a:t>
            </a:r>
          </a:p>
        </p:txBody>
      </p:sp>
    </p:spTree>
    <p:extLst>
      <p:ext uri="{BB962C8B-B14F-4D97-AF65-F5344CB8AC3E}">
        <p14:creationId xmlns:p14="http://schemas.microsoft.com/office/powerpoint/2010/main" val="4202745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5963"/>
            <a:ext cx="10515600" cy="4940340"/>
          </a:xfrm>
        </p:spPr>
        <p:txBody>
          <a:bodyPr>
            <a:normAutofit/>
          </a:bodyPr>
          <a:lstStyle/>
          <a:p>
            <a:pPr marL="0" indent="0">
              <a:buNone/>
            </a:pPr>
            <a:r>
              <a:rPr lang="en-US" dirty="0"/>
              <a:t>Stakeholders use financial information to make decisions. Providing the amounts of the assets and liabilities answers the “what” question for stakeholders (that is, it tells stakeholders the value of assets), but it does not answer the “when” question for stakeholders. </a:t>
            </a:r>
          </a:p>
          <a:p>
            <a:pPr marL="0" indent="0">
              <a:buNone/>
            </a:pPr>
            <a:r>
              <a:rPr lang="en-US" dirty="0"/>
              <a:t>For example, knowing that an organization has $1,000,000 worth of assets is valuable information, but knowing that $250,000 of those assets are current and will be used or consumed within one year is more valuable to stakeholders. Likewise, it is helpful to know the company owes $750,000 worth of liabilities, but knowing that $125,000 of those liabilities will be paid within one year is even more valuable. In short, </a:t>
            </a:r>
            <a:r>
              <a:rPr lang="en-US" b="1" dirty="0"/>
              <a:t>the </a:t>
            </a:r>
            <a:r>
              <a:rPr lang="en-US" b="1" i="1" dirty="0"/>
              <a:t>timing</a:t>
            </a:r>
            <a:r>
              <a:rPr lang="en-US" b="1" dirty="0"/>
              <a:t> of events is of particular interest to stakeholders.</a:t>
            </a:r>
          </a:p>
        </p:txBody>
      </p:sp>
      <p:sp>
        <p:nvSpPr>
          <p:cNvPr id="4" name="Title 1"/>
          <p:cNvSpPr>
            <a:spLocks noGrp="1"/>
          </p:cNvSpPr>
          <p:nvPr>
            <p:ph type="title"/>
          </p:nvPr>
        </p:nvSpPr>
        <p:spPr>
          <a:xfrm>
            <a:off x="838200" y="365126"/>
            <a:ext cx="10515600" cy="424583"/>
          </a:xfrm>
        </p:spPr>
        <p:txBody>
          <a:bodyPr>
            <a:normAutofit fontScale="90000"/>
          </a:bodyPr>
          <a:lstStyle/>
          <a:p>
            <a:pPr marL="0" indent="0"/>
            <a:r>
              <a:rPr lang="en-US" dirty="0"/>
              <a:t>Why Current versus Noncurrent Distinction Matters</a:t>
            </a:r>
          </a:p>
        </p:txBody>
      </p:sp>
    </p:spTree>
    <p:extLst>
      <p:ext uri="{BB962C8B-B14F-4D97-AF65-F5344CB8AC3E}">
        <p14:creationId xmlns:p14="http://schemas.microsoft.com/office/powerpoint/2010/main" val="2531048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Think It Through: Borrowing</a:t>
            </a:r>
          </a:p>
        </p:txBody>
      </p:sp>
      <p:sp>
        <p:nvSpPr>
          <p:cNvPr id="3" name="Content Placeholder 2"/>
          <p:cNvSpPr>
            <a:spLocks noGrp="1"/>
          </p:cNvSpPr>
          <p:nvPr>
            <p:ph idx="1"/>
          </p:nvPr>
        </p:nvSpPr>
        <p:spPr>
          <a:xfrm>
            <a:off x="838200" y="955964"/>
            <a:ext cx="10515600" cy="4488233"/>
          </a:xfrm>
        </p:spPr>
        <p:txBody>
          <a:bodyPr>
            <a:normAutofit lnSpcReduction="10000"/>
          </a:bodyPr>
          <a:lstStyle/>
          <a:p>
            <a:pPr marL="0" indent="0">
              <a:buNone/>
            </a:pPr>
            <a:r>
              <a:rPr lang="en-US" dirty="0"/>
              <a:t>When money is borrowed by an individual or family from a bank or other lending institution, the loan is considered a personal or consumer loan. Typically, payments on these types of loans begin shortly after the funds are borrowed. Student loans are a special type of consumer borrowing that has a different structure for repayment of the debt. If you are not familiar with the special repayment arrangement for student loans, do a brief internet search to find out when student loan payments are expected to begin.</a:t>
            </a:r>
          </a:p>
          <a:p>
            <a:pPr marL="0" indent="0">
              <a:buNone/>
            </a:pPr>
            <a:r>
              <a:rPr lang="en-US" dirty="0"/>
              <a:t>Now, assume a college student has two loans—one for a car and one for a student loan. Assume the person gets the flu, misses a week of work at his campus job, and does not get paid for the absence. Which loan would the person be most concerned about paying? Why?</a:t>
            </a:r>
          </a:p>
          <a:p>
            <a:pPr marL="0" indent="0">
              <a:buNone/>
            </a:pPr>
            <a:endParaRPr lang="en-US" dirty="0"/>
          </a:p>
        </p:txBody>
      </p:sp>
    </p:spTree>
    <p:extLst>
      <p:ext uri="{BB962C8B-B14F-4D97-AF65-F5344CB8AC3E}">
        <p14:creationId xmlns:p14="http://schemas.microsoft.com/office/powerpoint/2010/main" val="123865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571F00-FD66-4F51-B9AB-16E260FCAC49}"/>
              </a:ext>
            </a:extLst>
          </p:cNvPr>
          <p:cNvGraphicFramePr>
            <a:graphicFrameLocks noGrp="1"/>
          </p:cNvGraphicFramePr>
          <p:nvPr>
            <p:extLst>
              <p:ext uri="{D42A27DB-BD31-4B8C-83A1-F6EECF244321}">
                <p14:modId xmlns:p14="http://schemas.microsoft.com/office/powerpoint/2010/main" val="2864521976"/>
              </p:ext>
            </p:extLst>
          </p:nvPr>
        </p:nvGraphicFramePr>
        <p:xfrm>
          <a:off x="1681654" y="1439144"/>
          <a:ext cx="8827384" cy="2770250"/>
        </p:xfrm>
        <a:graphic>
          <a:graphicData uri="http://schemas.openxmlformats.org/drawingml/2006/table">
            <a:tbl>
              <a:tblPr firstRow="1" bandRow="1">
                <a:tableStyleId>{5940675A-B579-460E-94D1-54222C63F5DA}</a:tableStyleId>
              </a:tblPr>
              <a:tblGrid>
                <a:gridCol w="2206846">
                  <a:extLst>
                    <a:ext uri="{9D8B030D-6E8A-4147-A177-3AD203B41FA5}">
                      <a16:colId xmlns:a16="http://schemas.microsoft.com/office/drawing/2014/main" val="3869416204"/>
                    </a:ext>
                  </a:extLst>
                </a:gridCol>
                <a:gridCol w="2206846">
                  <a:extLst>
                    <a:ext uri="{9D8B030D-6E8A-4147-A177-3AD203B41FA5}">
                      <a16:colId xmlns:a16="http://schemas.microsoft.com/office/drawing/2014/main" val="3403685374"/>
                    </a:ext>
                  </a:extLst>
                </a:gridCol>
                <a:gridCol w="2206846">
                  <a:extLst>
                    <a:ext uri="{9D8B030D-6E8A-4147-A177-3AD203B41FA5}">
                      <a16:colId xmlns:a16="http://schemas.microsoft.com/office/drawing/2014/main" val="2388099815"/>
                    </a:ext>
                  </a:extLst>
                </a:gridCol>
                <a:gridCol w="2206846">
                  <a:extLst>
                    <a:ext uri="{9D8B030D-6E8A-4147-A177-3AD203B41FA5}">
                      <a16:colId xmlns:a16="http://schemas.microsoft.com/office/drawing/2014/main" val="4264807871"/>
                    </a:ext>
                  </a:extLst>
                </a:gridCol>
              </a:tblGrid>
              <a:tr h="921488">
                <a:tc>
                  <a:txBody>
                    <a:bodyPr/>
                    <a:lstStyle/>
                    <a:p>
                      <a:pPr algn="ctr"/>
                      <a:r>
                        <a:rPr lang="en-US" b="1" dirty="0"/>
                        <a:t>Business Legal Structure</a:t>
                      </a:r>
                    </a:p>
                  </a:txBody>
                  <a:tcPr/>
                </a:tc>
                <a:tc>
                  <a:txBody>
                    <a:bodyPr/>
                    <a:lstStyle/>
                    <a:p>
                      <a:pPr algn="ctr"/>
                      <a:r>
                        <a:rPr lang="en-US" b="1" dirty="0"/>
                        <a:t>Term for Owner’s Investment</a:t>
                      </a:r>
                    </a:p>
                  </a:txBody>
                  <a:tcPr/>
                </a:tc>
                <a:tc>
                  <a:txBody>
                    <a:bodyPr/>
                    <a:lstStyle/>
                    <a:p>
                      <a:pPr algn="ctr"/>
                      <a:r>
                        <a:rPr lang="en-US" b="1" dirty="0"/>
                        <a:t>Term for Owner’s  Distributions</a:t>
                      </a:r>
                    </a:p>
                  </a:txBody>
                  <a:tcPr/>
                </a:tc>
                <a:tc>
                  <a:txBody>
                    <a:bodyPr/>
                    <a:lstStyle/>
                    <a:p>
                      <a:pPr algn="ctr"/>
                      <a:r>
                        <a:rPr lang="en-US" b="1" dirty="0"/>
                        <a:t>Terminology for Equity</a:t>
                      </a:r>
                    </a:p>
                  </a:txBody>
                  <a:tcPr/>
                </a:tc>
                <a:extLst>
                  <a:ext uri="{0D108BD9-81ED-4DB2-BD59-A6C34878D82A}">
                    <a16:rowId xmlns:a16="http://schemas.microsoft.com/office/drawing/2014/main" val="2605382383"/>
                  </a:ext>
                </a:extLst>
              </a:tr>
              <a:tr h="616254">
                <a:tc>
                  <a:txBody>
                    <a:bodyPr/>
                    <a:lstStyle/>
                    <a:p>
                      <a:r>
                        <a:rPr lang="en-US" dirty="0"/>
                        <a:t>Sole proprietorship</a:t>
                      </a:r>
                    </a:p>
                  </a:txBody>
                  <a:tcPr/>
                </a:tc>
                <a:tc>
                  <a:txBody>
                    <a:bodyPr/>
                    <a:lstStyle/>
                    <a:p>
                      <a:pPr algn="l"/>
                      <a:r>
                        <a:rPr lang="en-US" dirty="0"/>
                        <a:t>Capital</a:t>
                      </a:r>
                    </a:p>
                  </a:txBody>
                  <a:tcPr/>
                </a:tc>
                <a:tc>
                  <a:txBody>
                    <a:bodyPr/>
                    <a:lstStyle/>
                    <a:p>
                      <a:pPr algn="l"/>
                      <a:r>
                        <a:rPr lang="en-US" dirty="0"/>
                        <a:t>Withdrawal</a:t>
                      </a:r>
                    </a:p>
                  </a:txBody>
                  <a:tcPr/>
                </a:tc>
                <a:tc>
                  <a:txBody>
                    <a:bodyPr/>
                    <a:lstStyle/>
                    <a:p>
                      <a:pPr algn="l"/>
                      <a:r>
                        <a:rPr lang="en-US" dirty="0"/>
                        <a:t>Owner’s capital</a:t>
                      </a:r>
                    </a:p>
                  </a:txBody>
                  <a:tcPr/>
                </a:tc>
                <a:extLst>
                  <a:ext uri="{0D108BD9-81ED-4DB2-BD59-A6C34878D82A}">
                    <a16:rowId xmlns:a16="http://schemas.microsoft.com/office/drawing/2014/main" val="147465342"/>
                  </a:ext>
                </a:extLst>
              </a:tr>
              <a:tr h="616254">
                <a:tc>
                  <a:txBody>
                    <a:bodyPr/>
                    <a:lstStyle/>
                    <a:p>
                      <a:r>
                        <a:rPr lang="en-US" dirty="0"/>
                        <a:t>Partnership</a:t>
                      </a:r>
                    </a:p>
                  </a:txBody>
                  <a:tcPr/>
                </a:tc>
                <a:tc>
                  <a:txBody>
                    <a:bodyPr/>
                    <a:lstStyle/>
                    <a:p>
                      <a:pPr algn="l"/>
                      <a:r>
                        <a:rPr lang="en-US" dirty="0"/>
                        <a:t>Capital</a:t>
                      </a:r>
                    </a:p>
                  </a:txBody>
                  <a:tcPr/>
                </a:tc>
                <a:tc>
                  <a:txBody>
                    <a:bodyPr/>
                    <a:lstStyle/>
                    <a:p>
                      <a:pPr algn="l"/>
                      <a:r>
                        <a:rPr lang="en-US" dirty="0"/>
                        <a:t>Withdrawal</a:t>
                      </a:r>
                    </a:p>
                  </a:txBody>
                  <a:tcPr/>
                </a:tc>
                <a:tc>
                  <a:txBody>
                    <a:bodyPr/>
                    <a:lstStyle/>
                    <a:p>
                      <a:pPr algn="l"/>
                      <a:r>
                        <a:rPr lang="en-US" dirty="0"/>
                        <a:t>Partner’s capital</a:t>
                      </a:r>
                    </a:p>
                  </a:txBody>
                  <a:tcPr/>
                </a:tc>
                <a:extLst>
                  <a:ext uri="{0D108BD9-81ED-4DB2-BD59-A6C34878D82A}">
                    <a16:rowId xmlns:a16="http://schemas.microsoft.com/office/drawing/2014/main" val="1920324050"/>
                  </a:ext>
                </a:extLst>
              </a:tr>
              <a:tr h="616254">
                <a:tc>
                  <a:txBody>
                    <a:bodyPr/>
                    <a:lstStyle/>
                    <a:p>
                      <a:r>
                        <a:rPr lang="en-US" dirty="0"/>
                        <a:t>Corporation</a:t>
                      </a:r>
                    </a:p>
                  </a:txBody>
                  <a:tcPr/>
                </a:tc>
                <a:tc>
                  <a:txBody>
                    <a:bodyPr/>
                    <a:lstStyle/>
                    <a:p>
                      <a:pPr algn="l"/>
                      <a:r>
                        <a:rPr lang="en-US" dirty="0"/>
                        <a:t>Common stock</a:t>
                      </a:r>
                    </a:p>
                  </a:txBody>
                  <a:tcPr/>
                </a:tc>
                <a:tc>
                  <a:txBody>
                    <a:bodyPr/>
                    <a:lstStyle/>
                    <a:p>
                      <a:pPr algn="l"/>
                      <a:r>
                        <a:rPr lang="en-US" dirty="0"/>
                        <a:t>Dividend</a:t>
                      </a:r>
                    </a:p>
                  </a:txBody>
                  <a:tcPr/>
                </a:tc>
                <a:tc>
                  <a:txBody>
                    <a:bodyPr/>
                    <a:lstStyle/>
                    <a:p>
                      <a:pPr algn="l"/>
                      <a:r>
                        <a:rPr lang="en-US" dirty="0"/>
                        <a:t>Retained earnings </a:t>
                      </a:r>
                    </a:p>
                  </a:txBody>
                  <a:tcPr/>
                </a:tc>
                <a:extLst>
                  <a:ext uri="{0D108BD9-81ED-4DB2-BD59-A6C34878D82A}">
                    <a16:rowId xmlns:a16="http://schemas.microsoft.com/office/drawing/2014/main" val="1570406806"/>
                  </a:ext>
                </a:extLst>
              </a:tr>
            </a:tbl>
          </a:graphicData>
        </a:graphic>
      </p:graphicFrame>
      <p:sp>
        <p:nvSpPr>
          <p:cNvPr id="5" name="Title 1"/>
          <p:cNvSpPr>
            <a:spLocks noGrp="1"/>
          </p:cNvSpPr>
          <p:nvPr>
            <p:ph type="title"/>
          </p:nvPr>
        </p:nvSpPr>
        <p:spPr>
          <a:xfrm>
            <a:off x="838200" y="365126"/>
            <a:ext cx="10515600" cy="424583"/>
          </a:xfrm>
        </p:spPr>
        <p:txBody>
          <a:bodyPr>
            <a:normAutofit fontScale="90000"/>
          </a:bodyPr>
          <a:lstStyle/>
          <a:p>
            <a:r>
              <a:rPr lang="en-US" dirty="0"/>
              <a:t>Equity and Legal Structure</a:t>
            </a:r>
          </a:p>
        </p:txBody>
      </p:sp>
    </p:spTree>
    <p:extLst>
      <p:ext uri="{BB962C8B-B14F-4D97-AF65-F5344CB8AC3E}">
        <p14:creationId xmlns:p14="http://schemas.microsoft.com/office/powerpoint/2010/main" val="2207081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38200" y="993228"/>
            <a:ext cx="10515600" cy="5092261"/>
          </a:xfrm>
        </p:spPr>
        <p:txBody>
          <a:bodyPr>
            <a:normAutofit/>
          </a:bodyPr>
          <a:lstStyle/>
          <a:p>
            <a:pPr marL="0" indent="0">
              <a:buNone/>
            </a:pPr>
            <a:r>
              <a:rPr lang="en-US" dirty="0"/>
              <a:t>To help understand the balance sheet equation concept, assume a family purchased a home valued at $200,000 and made a down payment of $25,000 while financing the remaining balance with a $175,000 bank loan. The accounting equation would be: </a:t>
            </a:r>
          </a:p>
          <a:p>
            <a:pPr marL="0" indent="0">
              <a:buNone/>
            </a:pPr>
            <a:endParaRPr lang="en-US" dirty="0">
              <a:solidFill>
                <a:srgbClr val="555555"/>
              </a:solidFill>
            </a:endParaRPr>
          </a:p>
          <a:p>
            <a:pPr marL="0" indent="0">
              <a:buNone/>
            </a:pPr>
            <a:endParaRPr lang="en-US" dirty="0">
              <a:solidFill>
                <a:srgbClr val="555555"/>
              </a:solidFill>
            </a:endParaRPr>
          </a:p>
          <a:p>
            <a:pPr marL="0" indent="0">
              <a:buNone/>
            </a:pPr>
            <a:endParaRPr lang="en-US" dirty="0">
              <a:solidFill>
                <a:srgbClr val="555555"/>
              </a:solidFill>
            </a:endParaRPr>
          </a:p>
          <a:p>
            <a:pPr marL="0" indent="0" algn="ctr">
              <a:buNone/>
            </a:pPr>
            <a:br>
              <a:rPr lang="en-US" dirty="0"/>
            </a:br>
            <a:endParaRPr lang="en-US" dirty="0"/>
          </a:p>
          <a:p>
            <a:pPr marL="0" indent="0">
              <a:buNone/>
            </a:pPr>
            <a:endParaRPr lang="en-US" dirty="0"/>
          </a:p>
        </p:txBody>
      </p:sp>
      <p:pic>
        <p:nvPicPr>
          <p:cNvPr id="10242" name="Picture 2" descr="Assets equal Liabilities plus Owner’s Equ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672" y="2962579"/>
            <a:ext cx="8592322" cy="68619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838200" y="365126"/>
            <a:ext cx="10515600" cy="424583"/>
          </a:xfrm>
        </p:spPr>
        <p:txBody>
          <a:bodyPr>
            <a:normAutofit fontScale="90000"/>
          </a:bodyPr>
          <a:lstStyle/>
          <a:p>
            <a:r>
              <a:rPr lang="en-US" dirty="0"/>
              <a:t>Balance Sheet Equation</a:t>
            </a:r>
          </a:p>
        </p:txBody>
      </p:sp>
      <p:graphicFrame>
        <p:nvGraphicFramePr>
          <p:cNvPr id="2" name="Object 1"/>
          <p:cNvGraphicFramePr>
            <a:graphicFrameLocks noChangeAspect="1"/>
          </p:cNvGraphicFramePr>
          <p:nvPr>
            <p:extLst>
              <p:ext uri="{D42A27DB-BD31-4B8C-83A1-F6EECF244321}">
                <p14:modId xmlns:p14="http://schemas.microsoft.com/office/powerpoint/2010/main" val="1128588087"/>
              </p:ext>
            </p:extLst>
          </p:nvPr>
        </p:nvGraphicFramePr>
        <p:xfrm>
          <a:off x="3705183" y="4180570"/>
          <a:ext cx="4526996" cy="458430"/>
        </p:xfrm>
        <a:graphic>
          <a:graphicData uri="http://schemas.openxmlformats.org/presentationml/2006/ole">
            <mc:AlternateContent xmlns:mc="http://schemas.openxmlformats.org/markup-compatibility/2006">
              <mc:Choice xmlns:v="urn:schemas-microsoft-com:vml" Requires="v">
                <p:oleObj spid="_x0000_s2056" name="Equation" r:id="rId5" imgW="2006280" imgH="203040" progId="Equation.DSMT4">
                  <p:embed/>
                </p:oleObj>
              </mc:Choice>
              <mc:Fallback>
                <p:oleObj name="Equation" r:id="rId5" imgW="2006280" imgH="203040" progId="Equation.DSMT4">
                  <p:embed/>
                  <p:pic>
                    <p:nvPicPr>
                      <p:cNvPr id="0" name=""/>
                      <p:cNvPicPr/>
                      <p:nvPr/>
                    </p:nvPicPr>
                    <p:blipFill>
                      <a:blip r:embed="rId6"/>
                      <a:stretch>
                        <a:fillRect/>
                      </a:stretch>
                    </p:blipFill>
                    <p:spPr>
                      <a:xfrm>
                        <a:off x="3705183" y="4180570"/>
                        <a:ext cx="4526996" cy="458430"/>
                      </a:xfrm>
                      <a:prstGeom prst="rect">
                        <a:avLst/>
                      </a:prstGeom>
                    </p:spPr>
                  </p:pic>
                </p:oleObj>
              </mc:Fallback>
            </mc:AlternateContent>
          </a:graphicData>
        </a:graphic>
      </p:graphicFrame>
    </p:spTree>
    <p:extLst>
      <p:ext uri="{BB962C8B-B14F-4D97-AF65-F5344CB8AC3E}">
        <p14:creationId xmlns:p14="http://schemas.microsoft.com/office/powerpoint/2010/main" val="3984079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Your Turn: The Accounting Equation</a:t>
            </a:r>
          </a:p>
        </p:txBody>
      </p:sp>
      <p:sp>
        <p:nvSpPr>
          <p:cNvPr id="3" name="Content Placeholder 2"/>
          <p:cNvSpPr>
            <a:spLocks noGrp="1"/>
          </p:cNvSpPr>
          <p:nvPr>
            <p:ph idx="1"/>
          </p:nvPr>
        </p:nvSpPr>
        <p:spPr>
          <a:xfrm>
            <a:off x="838200" y="955964"/>
            <a:ext cx="10515600" cy="4727384"/>
          </a:xfrm>
        </p:spPr>
        <p:txBody>
          <a:bodyPr>
            <a:normAutofit fontScale="92500" lnSpcReduction="20000"/>
          </a:bodyPr>
          <a:lstStyle/>
          <a:p>
            <a:pPr marL="0" indent="0">
              <a:buNone/>
            </a:pPr>
            <a:r>
              <a:rPr lang="en-US" dirty="0"/>
              <a:t>On a sheet of paper, use three columns to create your own accounting equation. In the first column, list all of the things you own (assets). In the second column, list any amounts owed (liabilities). In the third column, using the accounting equation, calculate, you guessed it, the net amount of the asset (equity). When finished, total the columns to determine your net worth. Hint: do not forget to subtract the liability from the value of the asset.</a:t>
            </a:r>
          </a:p>
          <a:p>
            <a:pPr marL="0" indent="0">
              <a:buNone/>
            </a:pPr>
            <a:r>
              <a:rPr lang="en-US" dirty="0"/>
              <a:t>Here is something else to consider: is it possible to have negative equity? It sure is . . . ask any college student who has taken out loans. At first glance there is no asset directly associated with the amount of the loan. But is that, in fact, the case? You might ask yourself why make an investment in a college education—what is the benefit (asset) to going to college? The answer lies in the difference in lifetime earnings with a college degree versus without a college degree. This is influenced by many things, including the supply and demand of jobs and employees. It is also influenced by the earnings for the type of college degree pursued. (Where do you think accounting ranks?) </a:t>
            </a:r>
          </a:p>
          <a:p>
            <a:pPr marL="0" indent="0">
              <a:buNone/>
            </a:pPr>
            <a:endParaRPr lang="en-US" dirty="0"/>
          </a:p>
        </p:txBody>
      </p:sp>
    </p:spTree>
    <p:extLst>
      <p:ext uri="{BB962C8B-B14F-4D97-AF65-F5344CB8AC3E}">
        <p14:creationId xmlns:p14="http://schemas.microsoft.com/office/powerpoint/2010/main" val="696516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2.4</a:t>
            </a:r>
          </a:p>
        </p:txBody>
      </p:sp>
      <p:sp>
        <p:nvSpPr>
          <p:cNvPr id="4" name="Content Placeholder 3"/>
          <p:cNvSpPr>
            <a:spLocks noGrp="1"/>
          </p:cNvSpPr>
          <p:nvPr>
            <p:ph idx="13"/>
          </p:nvPr>
        </p:nvSpPr>
        <p:spPr>
          <a:xfrm>
            <a:off x="909084" y="5329490"/>
            <a:ext cx="10515600" cy="1271731"/>
          </a:xfrm>
        </p:spPr>
        <p:txBody>
          <a:bodyPr/>
          <a:lstStyle/>
          <a:p>
            <a:r>
              <a:rPr lang="en-US" dirty="0"/>
              <a:t>Graphical Representation of the Accounting Equation. Both assets and liabilities are categorized as current and noncurrent. Also highlighted are the various activities that affect the equity (or net worth) of the business. (attribution: Copyright Rice University, OpenStax, under CC BY-NC-SA 4.0 license)</a:t>
            </a:r>
          </a:p>
        </p:txBody>
      </p:sp>
      <p:pic>
        <p:nvPicPr>
          <p:cNvPr id="11266" name="Picture 2" descr="Assets (both current and noncurrent) equal Liabilities (both current and noncurrent) plus Owner’s Equity. Each of these has a big “T” below it. The current and non current assets each have the big “T” with a plus sign on the left side under the top line and a minus sign on the right side under the top line. The current and noncurrent liabilities each have a big “T” with a minus sign on the left side under the top line and a plus sign on the right side under the top line. The Owner’s Equity has a large “T” with a minus sign on the left side with Distribution to Owners, Expenses, Losses, and Comprehensive Income showing as the reasons. There is a plus sign on the right side with Investments by Owners, Revenues, Gains, and Comprehensive Income as the reas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76" y="1338283"/>
            <a:ext cx="9752883" cy="203803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820217" y="3872082"/>
            <a:ext cx="10515600" cy="1078290"/>
          </a:xfrm>
        </p:spPr>
        <p:txBody>
          <a:bodyPr>
            <a:normAutofit fontScale="92500" lnSpcReduction="10000"/>
          </a:bodyPr>
          <a:lstStyle/>
          <a:p>
            <a:pPr marL="0" indent="0">
              <a:buNone/>
            </a:pPr>
            <a:r>
              <a:rPr lang="en-US" dirty="0"/>
              <a:t>Notice that assets have the + sign (increases) on the right side of the columns, while liabilities and owner’s equity have the + sign (increases) on the left side of the columns. </a:t>
            </a:r>
          </a:p>
        </p:txBody>
      </p:sp>
    </p:spTree>
    <p:extLst>
      <p:ext uri="{BB962C8B-B14F-4D97-AF65-F5344CB8AC3E}">
        <p14:creationId xmlns:p14="http://schemas.microsoft.com/office/powerpoint/2010/main" val="166999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8460"/>
          </a:xfrm>
        </p:spPr>
        <p:txBody>
          <a:bodyPr>
            <a:normAutofit fontScale="90000"/>
          </a:bodyPr>
          <a:lstStyle/>
          <a:p>
            <a:r>
              <a:rPr lang="en-US" dirty="0"/>
              <a:t>Module 2.1 Describe the Income Statement, Statement of Owner’s </a:t>
            </a:r>
            <a:br>
              <a:rPr lang="en-US" dirty="0"/>
            </a:br>
            <a:r>
              <a:rPr lang="en-US" dirty="0"/>
              <a:t>Equity, Balance Sheet, and Statement of Cash</a:t>
            </a:r>
          </a:p>
        </p:txBody>
      </p:sp>
      <p:sp>
        <p:nvSpPr>
          <p:cNvPr id="3" name="Content Placeholder 2"/>
          <p:cNvSpPr>
            <a:spLocks noGrp="1"/>
          </p:cNvSpPr>
          <p:nvPr>
            <p:ph idx="1"/>
          </p:nvPr>
        </p:nvSpPr>
        <p:spPr>
          <a:xfrm>
            <a:off x="838200" y="1213944"/>
            <a:ext cx="10515600" cy="5376041"/>
          </a:xfrm>
        </p:spPr>
        <p:txBody>
          <a:bodyPr>
            <a:normAutofit/>
          </a:bodyPr>
          <a:lstStyle/>
          <a:p>
            <a:pPr marL="0" indent="0">
              <a:buNone/>
            </a:pPr>
            <a:r>
              <a:rPr lang="en-US" sz="2200" dirty="0"/>
              <a:t>In business—and accounting in particular—it is necessary to distinguish the business entity from the individual owner(s). Accountants should only record business transactions in business records. This separation is also reflected in the legal structure of the business.</a:t>
            </a:r>
          </a:p>
          <a:p>
            <a:pPr marL="0" indent="0" algn="ctr">
              <a:buNone/>
            </a:pPr>
            <a:r>
              <a:rPr lang="en-US" sz="2000" b="1" dirty="0"/>
              <a:t>Types of Business Structures</a:t>
            </a:r>
          </a:p>
          <a:p>
            <a:pPr marL="0" indent="0" algn="ctr">
              <a:buNone/>
            </a:pPr>
            <a:endParaRPr lang="en-US" sz="1000" b="1" dirty="0"/>
          </a:p>
          <a:p>
            <a:pPr marL="0" indent="0" algn="ctr">
              <a:buNone/>
            </a:pPr>
            <a:endParaRPr lang="en-US" sz="2000" b="1" dirty="0"/>
          </a:p>
          <a:p>
            <a:pPr marL="0" indent="0" algn="ctr">
              <a:buNone/>
            </a:pPr>
            <a:endParaRPr lang="en-US" sz="2000" b="1" dirty="0"/>
          </a:p>
          <a:p>
            <a:pPr marL="0" indent="0" algn="ctr">
              <a:buNone/>
            </a:pPr>
            <a:endParaRPr lang="en-US" sz="2000" b="1" dirty="0"/>
          </a:p>
          <a:p>
            <a:pPr marL="0" indent="0" algn="ctr">
              <a:buNone/>
            </a:pPr>
            <a:endParaRPr lang="en-US" sz="2000" b="1" dirty="0"/>
          </a:p>
          <a:p>
            <a:pPr marL="0" indent="0" algn="ctr">
              <a:buNone/>
            </a:pPr>
            <a:endParaRPr lang="en-US" sz="2000" b="1" dirty="0"/>
          </a:p>
          <a:p>
            <a:pPr marL="0" indent="0" algn="ctr">
              <a:buNone/>
            </a:pPr>
            <a:endParaRPr lang="en-US" sz="2000" b="1" dirty="0"/>
          </a:p>
          <a:p>
            <a:pPr marL="0" indent="0" algn="ctr">
              <a:buNone/>
            </a:pPr>
            <a:endParaRPr lang="en-US" sz="2000" b="1" dirty="0"/>
          </a:p>
          <a:p>
            <a:pPr marL="0" indent="0">
              <a:buNone/>
            </a:pPr>
            <a:endParaRPr lang="en-US" sz="1600" dirty="0"/>
          </a:p>
          <a:p>
            <a:pPr marL="0" indent="0">
              <a:buNone/>
            </a:pPr>
            <a:r>
              <a:rPr lang="en-US" sz="1600" dirty="0"/>
              <a:t>Table 2.1</a:t>
            </a:r>
          </a:p>
        </p:txBody>
      </p:sp>
      <p:graphicFrame>
        <p:nvGraphicFramePr>
          <p:cNvPr id="5" name="Table 4"/>
          <p:cNvGraphicFramePr>
            <a:graphicFrameLocks noGrp="1"/>
          </p:cNvGraphicFramePr>
          <p:nvPr>
            <p:extLst>
              <p:ext uri="{D42A27DB-BD31-4B8C-83A1-F6EECF244321}">
                <p14:modId xmlns:p14="http://schemas.microsoft.com/office/powerpoint/2010/main" val="2505498060"/>
              </p:ext>
            </p:extLst>
          </p:nvPr>
        </p:nvGraphicFramePr>
        <p:xfrm>
          <a:off x="1024759" y="2816478"/>
          <a:ext cx="10121463" cy="3223656"/>
        </p:xfrm>
        <a:graphic>
          <a:graphicData uri="http://schemas.openxmlformats.org/drawingml/2006/table">
            <a:tbl>
              <a:tblPr firstRow="1" bandRow="1">
                <a:tableStyleId>{5940675A-B579-460E-94D1-54222C63F5DA}</a:tableStyleId>
              </a:tblPr>
              <a:tblGrid>
                <a:gridCol w="2506717">
                  <a:extLst>
                    <a:ext uri="{9D8B030D-6E8A-4147-A177-3AD203B41FA5}">
                      <a16:colId xmlns:a16="http://schemas.microsoft.com/office/drawing/2014/main" val="20000"/>
                    </a:ext>
                  </a:extLst>
                </a:gridCol>
                <a:gridCol w="2443655">
                  <a:extLst>
                    <a:ext uri="{9D8B030D-6E8A-4147-A177-3AD203B41FA5}">
                      <a16:colId xmlns:a16="http://schemas.microsoft.com/office/drawing/2014/main" val="20001"/>
                    </a:ext>
                  </a:extLst>
                </a:gridCol>
                <a:gridCol w="2459421">
                  <a:extLst>
                    <a:ext uri="{9D8B030D-6E8A-4147-A177-3AD203B41FA5}">
                      <a16:colId xmlns:a16="http://schemas.microsoft.com/office/drawing/2014/main" val="20002"/>
                    </a:ext>
                  </a:extLst>
                </a:gridCol>
                <a:gridCol w="2711670">
                  <a:extLst>
                    <a:ext uri="{9D8B030D-6E8A-4147-A177-3AD203B41FA5}">
                      <a16:colId xmlns:a16="http://schemas.microsoft.com/office/drawing/2014/main" val="20003"/>
                    </a:ext>
                  </a:extLst>
                </a:gridCol>
              </a:tblGrid>
              <a:tr h="537276">
                <a:tc>
                  <a:txBody>
                    <a:bodyPr/>
                    <a:lstStyle/>
                    <a:p>
                      <a:endParaRPr lang="en-US" dirty="0"/>
                    </a:p>
                  </a:txBody>
                  <a:tcPr/>
                </a:tc>
                <a:tc>
                  <a:txBody>
                    <a:bodyPr/>
                    <a:lstStyle/>
                    <a:p>
                      <a:r>
                        <a:rPr lang="en-US" b="1" dirty="0"/>
                        <a:t>Sole Proprietorship</a:t>
                      </a:r>
                    </a:p>
                  </a:txBody>
                  <a:tcPr/>
                </a:tc>
                <a:tc>
                  <a:txBody>
                    <a:bodyPr/>
                    <a:lstStyle/>
                    <a:p>
                      <a:r>
                        <a:rPr lang="en-US" b="1" dirty="0"/>
                        <a:t>Partnership</a:t>
                      </a:r>
                    </a:p>
                  </a:txBody>
                  <a:tcPr/>
                </a:tc>
                <a:tc>
                  <a:txBody>
                    <a:bodyPr/>
                    <a:lstStyle/>
                    <a:p>
                      <a:r>
                        <a:rPr lang="en-US" b="1" dirty="0"/>
                        <a:t>Corporation</a:t>
                      </a:r>
                    </a:p>
                  </a:txBody>
                  <a:tcPr/>
                </a:tc>
                <a:extLst>
                  <a:ext uri="{0D108BD9-81ED-4DB2-BD59-A6C34878D82A}">
                    <a16:rowId xmlns:a16="http://schemas.microsoft.com/office/drawing/2014/main" val="10000"/>
                  </a:ext>
                </a:extLst>
              </a:tr>
              <a:tr h="537276">
                <a:tc>
                  <a:txBody>
                    <a:bodyPr/>
                    <a:lstStyle/>
                    <a:p>
                      <a:r>
                        <a:rPr lang="en-US" dirty="0"/>
                        <a:t>Number of Owners</a:t>
                      </a:r>
                    </a:p>
                  </a:txBody>
                  <a:tcPr/>
                </a:tc>
                <a:tc>
                  <a:txBody>
                    <a:bodyPr/>
                    <a:lstStyle/>
                    <a:p>
                      <a:r>
                        <a:rPr lang="en-US" dirty="0"/>
                        <a:t>Single individual</a:t>
                      </a:r>
                    </a:p>
                  </a:txBody>
                  <a:tcPr/>
                </a:tc>
                <a:tc>
                  <a:txBody>
                    <a:bodyPr/>
                    <a:lstStyle/>
                    <a:p>
                      <a:r>
                        <a:rPr lang="en-US" dirty="0"/>
                        <a:t>Two or more individuals</a:t>
                      </a:r>
                    </a:p>
                  </a:txBody>
                  <a:tcPr/>
                </a:tc>
                <a:tc>
                  <a:txBody>
                    <a:bodyPr/>
                    <a:lstStyle/>
                    <a:p>
                      <a:r>
                        <a:rPr lang="en-US" dirty="0"/>
                        <a:t>One of more owners</a:t>
                      </a:r>
                    </a:p>
                  </a:txBody>
                  <a:tcPr/>
                </a:tc>
                <a:extLst>
                  <a:ext uri="{0D108BD9-81ED-4DB2-BD59-A6C34878D82A}">
                    <a16:rowId xmlns:a16="http://schemas.microsoft.com/office/drawing/2014/main" val="10001"/>
                  </a:ext>
                </a:extLst>
              </a:tr>
              <a:tr h="537276">
                <a:tc>
                  <a:txBody>
                    <a:bodyPr/>
                    <a:lstStyle/>
                    <a:p>
                      <a:r>
                        <a:rPr lang="en-US" dirty="0"/>
                        <a:t>Ease of Formation</a:t>
                      </a:r>
                    </a:p>
                  </a:txBody>
                  <a:tcPr/>
                </a:tc>
                <a:tc>
                  <a:txBody>
                    <a:bodyPr/>
                    <a:lstStyle/>
                    <a:p>
                      <a:r>
                        <a:rPr lang="en-US" dirty="0"/>
                        <a:t>Easier to form</a:t>
                      </a:r>
                    </a:p>
                  </a:txBody>
                  <a:tcPr/>
                </a:tc>
                <a:tc>
                  <a:txBody>
                    <a:bodyPr/>
                    <a:lstStyle/>
                    <a:p>
                      <a:r>
                        <a:rPr lang="en-US" dirty="0"/>
                        <a:t>Harder to form</a:t>
                      </a:r>
                    </a:p>
                  </a:txBody>
                  <a:tcPr/>
                </a:tc>
                <a:tc>
                  <a:txBody>
                    <a:bodyPr/>
                    <a:lstStyle/>
                    <a:p>
                      <a:r>
                        <a:rPr lang="en-US" dirty="0"/>
                        <a:t>Difficult to form</a:t>
                      </a:r>
                    </a:p>
                  </a:txBody>
                  <a:tcPr/>
                </a:tc>
                <a:extLst>
                  <a:ext uri="{0D108BD9-81ED-4DB2-BD59-A6C34878D82A}">
                    <a16:rowId xmlns:a16="http://schemas.microsoft.com/office/drawing/2014/main" val="10002"/>
                  </a:ext>
                </a:extLst>
              </a:tr>
              <a:tr h="537276">
                <a:tc>
                  <a:txBody>
                    <a:bodyPr/>
                    <a:lstStyle/>
                    <a:p>
                      <a:r>
                        <a:rPr lang="en-US" dirty="0"/>
                        <a:t>Ability to Raise Capital</a:t>
                      </a:r>
                    </a:p>
                  </a:txBody>
                  <a:tcPr/>
                </a:tc>
                <a:tc>
                  <a:txBody>
                    <a:bodyPr/>
                    <a:lstStyle/>
                    <a:p>
                      <a:r>
                        <a:rPr lang="en-US" dirty="0"/>
                        <a:t>Difficult to raise capital</a:t>
                      </a:r>
                    </a:p>
                  </a:txBody>
                  <a:tcPr/>
                </a:tc>
                <a:tc>
                  <a:txBody>
                    <a:bodyPr/>
                    <a:lstStyle/>
                    <a:p>
                      <a:r>
                        <a:rPr lang="en-US" dirty="0"/>
                        <a:t>Harder to raise capital</a:t>
                      </a:r>
                    </a:p>
                  </a:txBody>
                  <a:tcPr/>
                </a:tc>
                <a:tc>
                  <a:txBody>
                    <a:bodyPr/>
                    <a:lstStyle/>
                    <a:p>
                      <a:r>
                        <a:rPr lang="en-US" dirty="0"/>
                        <a:t>Easier to raise capital</a:t>
                      </a:r>
                    </a:p>
                  </a:txBody>
                  <a:tcPr/>
                </a:tc>
                <a:extLst>
                  <a:ext uri="{0D108BD9-81ED-4DB2-BD59-A6C34878D82A}">
                    <a16:rowId xmlns:a16="http://schemas.microsoft.com/office/drawing/2014/main" val="10003"/>
                  </a:ext>
                </a:extLst>
              </a:tr>
              <a:tr h="537276">
                <a:tc>
                  <a:txBody>
                    <a:bodyPr/>
                    <a:lstStyle/>
                    <a:p>
                      <a:r>
                        <a:rPr lang="en-US" dirty="0"/>
                        <a:t>Liability Risk</a:t>
                      </a:r>
                    </a:p>
                  </a:txBody>
                  <a:tcPr/>
                </a:tc>
                <a:tc>
                  <a:txBody>
                    <a:bodyPr/>
                    <a:lstStyle/>
                    <a:p>
                      <a:r>
                        <a:rPr lang="en-US" dirty="0"/>
                        <a:t>Unlimited</a:t>
                      </a:r>
                      <a:r>
                        <a:rPr lang="en-US" baseline="0" dirty="0"/>
                        <a:t> liability</a:t>
                      </a:r>
                      <a:endParaRPr lang="en-US" dirty="0"/>
                    </a:p>
                  </a:txBody>
                  <a:tcPr/>
                </a:tc>
                <a:tc>
                  <a:txBody>
                    <a:bodyPr/>
                    <a:lstStyle/>
                    <a:p>
                      <a:r>
                        <a:rPr lang="en-US" dirty="0"/>
                        <a:t>Unlimited liability</a:t>
                      </a:r>
                    </a:p>
                  </a:txBody>
                  <a:tcPr/>
                </a:tc>
                <a:tc>
                  <a:txBody>
                    <a:bodyPr/>
                    <a:lstStyle/>
                    <a:p>
                      <a:r>
                        <a:rPr lang="en-US" dirty="0"/>
                        <a:t>Limited liability</a:t>
                      </a:r>
                    </a:p>
                  </a:txBody>
                  <a:tcPr/>
                </a:tc>
                <a:extLst>
                  <a:ext uri="{0D108BD9-81ED-4DB2-BD59-A6C34878D82A}">
                    <a16:rowId xmlns:a16="http://schemas.microsoft.com/office/drawing/2014/main" val="10004"/>
                  </a:ext>
                </a:extLst>
              </a:tr>
              <a:tr h="537276">
                <a:tc>
                  <a:txBody>
                    <a:bodyPr/>
                    <a:lstStyle/>
                    <a:p>
                      <a:r>
                        <a:rPr lang="en-US" dirty="0"/>
                        <a:t>Taxation Consideration</a:t>
                      </a:r>
                    </a:p>
                  </a:txBody>
                  <a:tcPr/>
                </a:tc>
                <a:tc>
                  <a:txBody>
                    <a:bodyPr/>
                    <a:lstStyle/>
                    <a:p>
                      <a:r>
                        <a:rPr lang="en-US" dirty="0"/>
                        <a:t>Single taxation</a:t>
                      </a:r>
                    </a:p>
                  </a:txBody>
                  <a:tcPr/>
                </a:tc>
                <a:tc>
                  <a:txBody>
                    <a:bodyPr/>
                    <a:lstStyle/>
                    <a:p>
                      <a:r>
                        <a:rPr lang="en-US" dirty="0"/>
                        <a:t>Single</a:t>
                      </a:r>
                      <a:r>
                        <a:rPr lang="en-US" baseline="0" dirty="0"/>
                        <a:t> taxation</a:t>
                      </a:r>
                      <a:endParaRPr lang="en-US" dirty="0"/>
                    </a:p>
                  </a:txBody>
                  <a:tcPr/>
                </a:tc>
                <a:tc>
                  <a:txBody>
                    <a:bodyPr/>
                    <a:lstStyle/>
                    <a:p>
                      <a:r>
                        <a:rPr lang="en-US" dirty="0"/>
                        <a:t>Double taxation</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01308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4246E85-55C0-48E8-B2F3-3451B4124CE6}"/>
              </a:ext>
            </a:extLst>
          </p:cNvPr>
          <p:cNvGraphicFramePr>
            <a:graphicFrameLocks noGrp="1"/>
          </p:cNvGraphicFramePr>
          <p:nvPr>
            <p:ph idx="1"/>
            <p:extLst>
              <p:ext uri="{D42A27DB-BD31-4B8C-83A1-F6EECF244321}">
                <p14:modId xmlns:p14="http://schemas.microsoft.com/office/powerpoint/2010/main" val="3851679910"/>
              </p:ext>
            </p:extLst>
          </p:nvPr>
        </p:nvGraphicFramePr>
        <p:xfrm>
          <a:off x="793898" y="955675"/>
          <a:ext cx="10559902" cy="4318000"/>
        </p:xfrm>
        <a:graphic>
          <a:graphicData uri="http://schemas.openxmlformats.org/drawingml/2006/table">
            <a:tbl>
              <a:tblPr firstRow="1" bandRow="1">
                <a:tableStyleId>{5940675A-B579-460E-94D1-54222C63F5DA}</a:tableStyleId>
              </a:tblPr>
              <a:tblGrid>
                <a:gridCol w="5302102">
                  <a:extLst>
                    <a:ext uri="{9D8B030D-6E8A-4147-A177-3AD203B41FA5}">
                      <a16:colId xmlns:a16="http://schemas.microsoft.com/office/drawing/2014/main" val="890991920"/>
                    </a:ext>
                  </a:extLst>
                </a:gridCol>
                <a:gridCol w="5257800">
                  <a:extLst>
                    <a:ext uri="{9D8B030D-6E8A-4147-A177-3AD203B41FA5}">
                      <a16:colId xmlns:a16="http://schemas.microsoft.com/office/drawing/2014/main" val="1433600079"/>
                    </a:ext>
                  </a:extLst>
                </a:gridCol>
              </a:tblGrid>
              <a:tr h="370840">
                <a:tc>
                  <a:txBody>
                    <a:bodyPr/>
                    <a:lstStyle/>
                    <a:p>
                      <a:pPr algn="ctr"/>
                      <a:r>
                        <a:rPr lang="en-US" b="1" dirty="0"/>
                        <a:t>Transactions that Affect the Value (Equity) of the Organization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Transactions that DO NOT Affect the Value (Equity) of the Organization</a:t>
                      </a:r>
                    </a:p>
                  </a:txBody>
                  <a:tcPr/>
                </a:tc>
                <a:extLst>
                  <a:ext uri="{0D108BD9-81ED-4DB2-BD59-A6C34878D82A}">
                    <a16:rowId xmlns:a16="http://schemas.microsoft.com/office/drawing/2014/main" val="3152757696"/>
                  </a:ext>
                </a:extLst>
              </a:tr>
              <a:tr h="370840">
                <a:tc>
                  <a:txBody>
                    <a:bodyPr/>
                    <a:lstStyle/>
                    <a:p>
                      <a:r>
                        <a:rPr lang="en-US" dirty="0"/>
                        <a:t>Revenues (increase equity)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Exchanges of assets for assets</a:t>
                      </a:r>
                    </a:p>
                    <a:p>
                      <a:endParaRPr lang="en-US" dirty="0"/>
                    </a:p>
                  </a:txBody>
                  <a:tcPr/>
                </a:tc>
                <a:extLst>
                  <a:ext uri="{0D108BD9-81ED-4DB2-BD59-A6C34878D82A}">
                    <a16:rowId xmlns:a16="http://schemas.microsoft.com/office/drawing/2014/main" val="4226620177"/>
                  </a:ext>
                </a:extLst>
              </a:tr>
              <a:tr h="370840">
                <a:tc>
                  <a:txBody>
                    <a:bodyPr/>
                    <a:lstStyle/>
                    <a:p>
                      <a:r>
                        <a:rPr lang="en-US" dirty="0"/>
                        <a:t>Expenses (decrease equity)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Exchanges of liabilities for liabilities</a:t>
                      </a:r>
                    </a:p>
                    <a:p>
                      <a:endParaRPr lang="en-US" dirty="0"/>
                    </a:p>
                  </a:txBody>
                  <a:tcPr/>
                </a:tc>
                <a:extLst>
                  <a:ext uri="{0D108BD9-81ED-4DB2-BD59-A6C34878D82A}">
                    <a16:rowId xmlns:a16="http://schemas.microsoft.com/office/drawing/2014/main" val="2529720591"/>
                  </a:ext>
                </a:extLst>
              </a:tr>
              <a:tr h="370840">
                <a:tc>
                  <a:txBody>
                    <a:bodyPr/>
                    <a:lstStyle/>
                    <a:p>
                      <a:r>
                        <a:rPr lang="en-US" sz="1800" kern="1200" dirty="0">
                          <a:effectLst/>
                        </a:rPr>
                        <a:t>Gains (increase equity)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Acquisitions of assets by incurring liabilities</a:t>
                      </a:r>
                      <a:endParaRPr lang="en-US" dirty="0"/>
                    </a:p>
                  </a:txBody>
                  <a:tcPr/>
                </a:tc>
                <a:extLst>
                  <a:ext uri="{0D108BD9-81ED-4DB2-BD59-A6C34878D82A}">
                    <a16:rowId xmlns:a16="http://schemas.microsoft.com/office/drawing/2014/main" val="3488427483"/>
                  </a:ext>
                </a:extLst>
              </a:tr>
              <a:tr h="370840">
                <a:tc>
                  <a:txBody>
                    <a:bodyPr/>
                    <a:lstStyle/>
                    <a:p>
                      <a:r>
                        <a:rPr lang="en-US" sz="1800" kern="1200" dirty="0">
                          <a:effectLst/>
                        </a:rPr>
                        <a:t>Losses (decrease equity)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Settlements of liabilities by transferring assets</a:t>
                      </a:r>
                      <a:endParaRPr 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1592719938"/>
                  </a:ext>
                </a:extLst>
              </a:tr>
              <a:tr h="370840">
                <a:tc>
                  <a:txBody>
                    <a:bodyPr/>
                    <a:lstStyle/>
                    <a:p>
                      <a:r>
                        <a:rPr lang="en-US" sz="1800" kern="1200" dirty="0">
                          <a:effectLst/>
                        </a:rPr>
                        <a:t>Investments by owners (increase equity)</a:t>
                      </a:r>
                      <a:endParaRPr lang="en-US" dirty="0"/>
                    </a:p>
                  </a:txBody>
                  <a:tcPr/>
                </a:tc>
                <a:tc>
                  <a:txBody>
                    <a:bodyPr/>
                    <a:lstStyle/>
                    <a:p>
                      <a:endParaRPr lang="en-US" dirty="0"/>
                    </a:p>
                  </a:txBody>
                  <a:tcPr/>
                </a:tc>
                <a:extLst>
                  <a:ext uri="{0D108BD9-81ED-4DB2-BD59-A6C34878D82A}">
                    <a16:rowId xmlns:a16="http://schemas.microsoft.com/office/drawing/2014/main" val="3027063807"/>
                  </a:ext>
                </a:extLst>
              </a:tr>
              <a:tr h="370840">
                <a:tc>
                  <a:txBody>
                    <a:bodyPr/>
                    <a:lstStyle/>
                    <a:p>
                      <a:r>
                        <a:rPr lang="en-US" sz="1800" kern="1200" dirty="0">
                          <a:effectLst/>
                        </a:rPr>
                        <a:t>Distributions to owners (decrease equity)</a:t>
                      </a:r>
                      <a:endParaRPr lang="en-US" dirty="0"/>
                    </a:p>
                  </a:txBody>
                  <a:tcPr/>
                </a:tc>
                <a:tc>
                  <a:txBody>
                    <a:bodyPr/>
                    <a:lstStyle/>
                    <a:p>
                      <a:endParaRPr lang="en-US" dirty="0"/>
                    </a:p>
                  </a:txBody>
                  <a:tcPr/>
                </a:tc>
                <a:extLst>
                  <a:ext uri="{0D108BD9-81ED-4DB2-BD59-A6C34878D82A}">
                    <a16:rowId xmlns:a16="http://schemas.microsoft.com/office/drawing/2014/main" val="3536083423"/>
                  </a:ext>
                </a:extLst>
              </a:tr>
              <a:tr h="370840">
                <a:tc>
                  <a:txBody>
                    <a:bodyPr/>
                    <a:lstStyle/>
                    <a:p>
                      <a:r>
                        <a:rPr lang="en-US" sz="1800" kern="1200" dirty="0">
                          <a:effectLst/>
                        </a:rPr>
                        <a:t>Changes in assets and liabilities can either increase or decrease the value (equity) of the organization depending on the net result of the transaction.</a:t>
                      </a:r>
                      <a:endParaRPr lang="en-US" dirty="0"/>
                    </a:p>
                  </a:txBody>
                  <a:tcPr/>
                </a:tc>
                <a:tc>
                  <a:txBody>
                    <a:bodyPr/>
                    <a:lstStyle/>
                    <a:p>
                      <a:endParaRPr lang="en-US" dirty="0"/>
                    </a:p>
                  </a:txBody>
                  <a:tcPr/>
                </a:tc>
                <a:extLst>
                  <a:ext uri="{0D108BD9-81ED-4DB2-BD59-A6C34878D82A}">
                    <a16:rowId xmlns:a16="http://schemas.microsoft.com/office/drawing/2014/main" val="2326619463"/>
                  </a:ext>
                </a:extLst>
              </a:tr>
            </a:tbl>
          </a:graphicData>
        </a:graphic>
      </p:graphicFrame>
    </p:spTree>
    <p:extLst>
      <p:ext uri="{BB962C8B-B14F-4D97-AF65-F5344CB8AC3E}">
        <p14:creationId xmlns:p14="http://schemas.microsoft.com/office/powerpoint/2010/main" val="2958934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7196" y="1236372"/>
            <a:ext cx="10515600" cy="5138669"/>
          </a:xfrm>
        </p:spPr>
        <p:txBody>
          <a:bodyPr>
            <a:normAutofit fontScale="32500" lnSpcReduction="20000"/>
          </a:bodyPr>
          <a:lstStyle/>
          <a:p>
            <a:pPr marL="0" indent="0">
              <a:buNone/>
            </a:pPr>
            <a:r>
              <a:rPr lang="en-US" sz="5200" dirty="0"/>
              <a:t>Elements of the financial statements: Those categories or accounts that accountants use to record transactions and prepare financial statements.</a:t>
            </a:r>
          </a:p>
          <a:p>
            <a:r>
              <a:rPr lang="en-US" sz="5200" b="1" dirty="0"/>
              <a:t>Revenue: </a:t>
            </a:r>
            <a:r>
              <a:rPr lang="en-US" sz="5200" dirty="0"/>
              <a:t>value of goods and services the organization sold or provided</a:t>
            </a:r>
          </a:p>
          <a:p>
            <a:r>
              <a:rPr lang="en-US" sz="5200" b="1" dirty="0"/>
              <a:t>Expenses: </a:t>
            </a:r>
            <a:r>
              <a:rPr lang="en-US" sz="5200" dirty="0"/>
              <a:t>costs of providing the goods or services for which the organization earns revenue</a:t>
            </a:r>
          </a:p>
          <a:p>
            <a:r>
              <a:rPr lang="en-US" sz="5200" b="1" dirty="0"/>
              <a:t>Gains: </a:t>
            </a:r>
            <a:r>
              <a:rPr lang="en-US" sz="5200" dirty="0"/>
              <a:t>similar to revenue, but relate to “incidental or peripheral” activities of the organization</a:t>
            </a:r>
          </a:p>
          <a:p>
            <a:r>
              <a:rPr lang="en-US" sz="5200" b="1" dirty="0"/>
              <a:t>Losses: </a:t>
            </a:r>
            <a:r>
              <a:rPr lang="en-US" sz="5200" dirty="0"/>
              <a:t>similar to expenses, but related to “incidental or peripheral” activities of the organization</a:t>
            </a:r>
          </a:p>
          <a:p>
            <a:r>
              <a:rPr lang="en-US" sz="5200" b="1" dirty="0"/>
              <a:t>Assets: </a:t>
            </a:r>
            <a:r>
              <a:rPr lang="en-US" sz="5200" dirty="0"/>
              <a:t>items the organization owns, controls, or has a claim to</a:t>
            </a:r>
          </a:p>
          <a:p>
            <a:r>
              <a:rPr lang="en-US" sz="5200" b="1" dirty="0"/>
              <a:t>Liabilities: </a:t>
            </a:r>
            <a:r>
              <a:rPr lang="en-US" sz="5200" dirty="0"/>
              <a:t>amounts the organization owes to others (also called creditors)</a:t>
            </a:r>
          </a:p>
          <a:p>
            <a:r>
              <a:rPr lang="en-US" sz="5200" b="1" dirty="0"/>
              <a:t>Equity: </a:t>
            </a:r>
            <a:r>
              <a:rPr lang="en-US" sz="5200" dirty="0"/>
              <a:t>net worth (or net assets) of the organization</a:t>
            </a:r>
          </a:p>
          <a:p>
            <a:r>
              <a:rPr lang="en-US" sz="5200" b="1" dirty="0"/>
              <a:t>Investment by owners: </a:t>
            </a:r>
            <a:r>
              <a:rPr lang="en-US" sz="5200" dirty="0"/>
              <a:t>cash or other assets provided to the organization in exchange for an ownership interest</a:t>
            </a:r>
          </a:p>
          <a:p>
            <a:r>
              <a:rPr lang="en-US" sz="5200" b="1" dirty="0"/>
              <a:t>Distribution to owners: </a:t>
            </a:r>
            <a:r>
              <a:rPr lang="en-US" sz="5200" dirty="0"/>
              <a:t>cash, other assets, or ownership interest (equity) provided to owners</a:t>
            </a:r>
          </a:p>
          <a:p>
            <a:r>
              <a:rPr lang="en-US" sz="5200" b="1" dirty="0"/>
              <a:t>Comprehensive income: </a:t>
            </a:r>
            <a:r>
              <a:rPr lang="en-US" sz="5200" dirty="0"/>
              <a:t>defined as the “change in equity of a business enterprise during a period from transactions and other events and circumstances from nonowner sources” (SFAC No. 6, p. 21). While further discussion of comprehensive income is reserved for intermediate and advanced studies in accounting, it is worth noting that comprehensive income has four components, focusing on activities related to foreign currency, derivatives, investments, and pensions.</a:t>
            </a:r>
          </a:p>
          <a:p>
            <a:pPr marL="0" indent="0">
              <a:buNone/>
            </a:pPr>
            <a:endParaRPr lang="en-US" sz="3800" dirty="0"/>
          </a:p>
          <a:p>
            <a:pPr marL="0" indent="0">
              <a:buNone/>
            </a:pPr>
            <a:endParaRPr lang="en-US" dirty="0"/>
          </a:p>
        </p:txBody>
      </p:sp>
      <p:sp>
        <p:nvSpPr>
          <p:cNvPr id="6" name="Title 1">
            <a:extLst>
              <a:ext uri="{FF2B5EF4-FFF2-40B4-BE49-F238E27FC236}">
                <a16:creationId xmlns:a16="http://schemas.microsoft.com/office/drawing/2014/main" id="{43EA8480-A487-4EBA-B69D-50900A4E2454}"/>
              </a:ext>
            </a:extLst>
          </p:cNvPr>
          <p:cNvSpPr>
            <a:spLocks noGrp="1"/>
          </p:cNvSpPr>
          <p:nvPr>
            <p:ph type="title"/>
          </p:nvPr>
        </p:nvSpPr>
        <p:spPr>
          <a:xfrm>
            <a:off x="597196" y="390010"/>
            <a:ext cx="10515600" cy="550148"/>
          </a:xfrm>
        </p:spPr>
        <p:txBody>
          <a:bodyPr>
            <a:normAutofit fontScale="90000"/>
          </a:bodyPr>
          <a:lstStyle/>
          <a:p>
            <a:r>
              <a:rPr lang="en-US" dirty="0"/>
              <a:t>Module 2.3 Prepare an Income Statement, Statement of Owner’s </a:t>
            </a:r>
            <a:br>
              <a:rPr lang="en-US" dirty="0"/>
            </a:br>
            <a:r>
              <a:rPr lang="en-US" dirty="0"/>
              <a:t>Equity, and Balance Sheet</a:t>
            </a:r>
          </a:p>
        </p:txBody>
      </p:sp>
    </p:spTree>
    <p:extLst>
      <p:ext uri="{BB962C8B-B14F-4D97-AF65-F5344CB8AC3E}">
        <p14:creationId xmlns:p14="http://schemas.microsoft.com/office/powerpoint/2010/main" val="2927444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2.6</a:t>
            </a:r>
          </a:p>
        </p:txBody>
      </p:sp>
      <p:sp>
        <p:nvSpPr>
          <p:cNvPr id="4" name="Content Placeholder 3"/>
          <p:cNvSpPr>
            <a:spLocks noGrp="1"/>
          </p:cNvSpPr>
          <p:nvPr>
            <p:ph idx="13"/>
          </p:nvPr>
        </p:nvSpPr>
        <p:spPr>
          <a:xfrm>
            <a:off x="774405" y="5395579"/>
            <a:ext cx="10515600" cy="1139793"/>
          </a:xfrm>
        </p:spPr>
        <p:txBody>
          <a:bodyPr>
            <a:normAutofit/>
          </a:bodyPr>
          <a:lstStyle/>
          <a:p>
            <a:r>
              <a:rPr lang="en-US" dirty="0"/>
              <a:t>Trial Balance for Cheesy Chuck’s Classic Corn. Accountants record and summarize accounting information into accounts, which help to track, summarize, and prepare accounting information. This table is a variation of what accountants call a “trial balance.” A trial balance is a summary of accounts and aids accountants in creating financial statements. Modified for PPT. (attribution: Copyright Rice University, OpenStax, under CC BY-NC-SA 4.0 license)</a:t>
            </a:r>
          </a:p>
        </p:txBody>
      </p:sp>
      <p:pic>
        <p:nvPicPr>
          <p:cNvPr id="13314" name="Picture 2" descr="Cheesy Chuck’s Classic Corn, Trial Balance, For the Month Ended June 30, 2018. Revenues $85,000; Expenses: Popcorn 22,800, toppings and seasonings 17,300, Employee wages and benefits 10,700, Lease payments 24,000, Utilities 3,200, Advertising 900, Miscellaneous 300; Cash 6,200; Equipment 12,500; Accounts Payable 650; Wages Payable 1,200; Investment by Owner 12,500; Drawings by owner minus 1,4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389" y="1140617"/>
            <a:ext cx="4420611" cy="4054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F35FC8F-DCA5-455B-BE8F-FB3DDC30D064}"/>
              </a:ext>
            </a:extLst>
          </p:cNvPr>
          <p:cNvSpPr txBox="1"/>
          <p:nvPr/>
        </p:nvSpPr>
        <p:spPr>
          <a:xfrm>
            <a:off x="7116726" y="1098427"/>
            <a:ext cx="4023500" cy="646331"/>
          </a:xfrm>
          <a:prstGeom prst="rect">
            <a:avLst/>
          </a:prstGeom>
          <a:noFill/>
          <a:ln w="15875">
            <a:noFill/>
          </a:ln>
        </p:spPr>
        <p:txBody>
          <a:bodyPr wrap="square" rtlCol="0">
            <a:spAutoFit/>
          </a:bodyPr>
          <a:lstStyle/>
          <a:p>
            <a:r>
              <a:rPr lang="en-US" dirty="0">
                <a:solidFill>
                  <a:schemeClr val="accent3"/>
                </a:solidFill>
              </a:rPr>
              <a:t>A </a:t>
            </a:r>
            <a:r>
              <a:rPr lang="en-US" b="1" dirty="0">
                <a:solidFill>
                  <a:schemeClr val="accent3"/>
                </a:solidFill>
              </a:rPr>
              <a:t>trial balance </a:t>
            </a:r>
            <a:r>
              <a:rPr lang="en-US" dirty="0">
                <a:solidFill>
                  <a:schemeClr val="accent3"/>
                </a:solidFill>
              </a:rPr>
              <a:t>is a listing of all accounts and their balances.</a:t>
            </a:r>
          </a:p>
        </p:txBody>
      </p:sp>
      <p:sp>
        <p:nvSpPr>
          <p:cNvPr id="5" name="TextBox 4">
            <a:extLst>
              <a:ext uri="{FF2B5EF4-FFF2-40B4-BE49-F238E27FC236}">
                <a16:creationId xmlns:a16="http://schemas.microsoft.com/office/drawing/2014/main" id="{D9CA2482-5EA6-4A15-8346-2EE32B720C1A}"/>
              </a:ext>
            </a:extLst>
          </p:cNvPr>
          <p:cNvSpPr txBox="1"/>
          <p:nvPr/>
        </p:nvSpPr>
        <p:spPr>
          <a:xfrm>
            <a:off x="7116725" y="2639318"/>
            <a:ext cx="2920410" cy="369332"/>
          </a:xfrm>
          <a:prstGeom prst="rect">
            <a:avLst/>
          </a:prstGeom>
          <a:noFill/>
          <a:ln w="15875">
            <a:solidFill>
              <a:schemeClr val="tx1"/>
            </a:solidFill>
          </a:ln>
        </p:spPr>
        <p:txBody>
          <a:bodyPr wrap="square" rtlCol="0">
            <a:spAutoFit/>
          </a:bodyPr>
          <a:lstStyle/>
          <a:p>
            <a:pPr algn="ctr"/>
            <a:r>
              <a:rPr lang="en-US" dirty="0">
                <a:solidFill>
                  <a:schemeClr val="accent3"/>
                </a:solidFill>
              </a:rPr>
              <a:t>Income Statement Accounts</a:t>
            </a:r>
          </a:p>
        </p:txBody>
      </p:sp>
      <p:sp>
        <p:nvSpPr>
          <p:cNvPr id="7" name="TextBox 6">
            <a:extLst>
              <a:ext uri="{FF2B5EF4-FFF2-40B4-BE49-F238E27FC236}">
                <a16:creationId xmlns:a16="http://schemas.microsoft.com/office/drawing/2014/main" id="{0C28084B-45F4-43F2-A40B-9A41DFD48504}"/>
              </a:ext>
            </a:extLst>
          </p:cNvPr>
          <p:cNvSpPr txBox="1"/>
          <p:nvPr/>
        </p:nvSpPr>
        <p:spPr>
          <a:xfrm>
            <a:off x="7126041" y="4075806"/>
            <a:ext cx="2911093" cy="369332"/>
          </a:xfrm>
          <a:prstGeom prst="rect">
            <a:avLst/>
          </a:prstGeom>
          <a:noFill/>
          <a:ln w="15875">
            <a:solidFill>
              <a:schemeClr val="tx1"/>
            </a:solidFill>
          </a:ln>
        </p:spPr>
        <p:txBody>
          <a:bodyPr wrap="square" rtlCol="0">
            <a:spAutoFit/>
          </a:bodyPr>
          <a:lstStyle/>
          <a:p>
            <a:pPr algn="ctr"/>
            <a:r>
              <a:rPr lang="en-US" dirty="0">
                <a:solidFill>
                  <a:schemeClr val="accent3"/>
                </a:solidFill>
              </a:rPr>
              <a:t>Balance Sheet Accounts</a:t>
            </a:r>
          </a:p>
        </p:txBody>
      </p:sp>
      <p:sp>
        <p:nvSpPr>
          <p:cNvPr id="6" name="Right Brace 5">
            <a:extLst>
              <a:ext uri="{FF2B5EF4-FFF2-40B4-BE49-F238E27FC236}">
                <a16:creationId xmlns:a16="http://schemas.microsoft.com/office/drawing/2014/main" id="{01930C29-7961-4363-8A7A-22FFAACA22C0}"/>
              </a:ext>
            </a:extLst>
          </p:cNvPr>
          <p:cNvSpPr/>
          <p:nvPr/>
        </p:nvSpPr>
        <p:spPr>
          <a:xfrm>
            <a:off x="6386623" y="2013098"/>
            <a:ext cx="439479" cy="168703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DA186C6A-88FB-40DF-A0B3-F7E31DF68556}"/>
              </a:ext>
            </a:extLst>
          </p:cNvPr>
          <p:cNvSpPr/>
          <p:nvPr/>
        </p:nvSpPr>
        <p:spPr>
          <a:xfrm>
            <a:off x="6549656" y="3897544"/>
            <a:ext cx="85060" cy="76517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a:extLst>
              <a:ext uri="{FF2B5EF4-FFF2-40B4-BE49-F238E27FC236}">
                <a16:creationId xmlns:a16="http://schemas.microsoft.com/office/drawing/2014/main" id="{A981B168-A724-4546-8B13-7017ABED1F6C}"/>
              </a:ext>
            </a:extLst>
          </p:cNvPr>
          <p:cNvSpPr txBox="1"/>
          <p:nvPr/>
        </p:nvSpPr>
        <p:spPr>
          <a:xfrm>
            <a:off x="7116725" y="4719556"/>
            <a:ext cx="2920410" cy="369332"/>
          </a:xfrm>
          <a:prstGeom prst="rect">
            <a:avLst/>
          </a:prstGeom>
          <a:noFill/>
          <a:ln w="15875">
            <a:solidFill>
              <a:schemeClr val="tx1"/>
            </a:solidFill>
          </a:ln>
        </p:spPr>
        <p:txBody>
          <a:bodyPr wrap="square" rtlCol="0">
            <a:spAutoFit/>
          </a:bodyPr>
          <a:lstStyle/>
          <a:p>
            <a:pPr algn="ctr"/>
            <a:r>
              <a:rPr lang="en-US" dirty="0">
                <a:solidFill>
                  <a:schemeClr val="accent3"/>
                </a:solidFill>
              </a:rPr>
              <a:t>Owner’s Equity Accounts</a:t>
            </a:r>
          </a:p>
        </p:txBody>
      </p:sp>
      <p:sp>
        <p:nvSpPr>
          <p:cNvPr id="9" name="Right Brace 8">
            <a:extLst>
              <a:ext uri="{FF2B5EF4-FFF2-40B4-BE49-F238E27FC236}">
                <a16:creationId xmlns:a16="http://schemas.microsoft.com/office/drawing/2014/main" id="{2BECFC18-F2F0-434A-9448-301247F22EDC}"/>
              </a:ext>
            </a:extLst>
          </p:cNvPr>
          <p:cNvSpPr/>
          <p:nvPr/>
        </p:nvSpPr>
        <p:spPr>
          <a:xfrm>
            <a:off x="6544162" y="4768937"/>
            <a:ext cx="45719" cy="3510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640301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2.7</a:t>
            </a:r>
          </a:p>
        </p:txBody>
      </p:sp>
      <p:sp>
        <p:nvSpPr>
          <p:cNvPr id="4" name="Content Placeholder 3"/>
          <p:cNvSpPr>
            <a:spLocks noGrp="1"/>
          </p:cNvSpPr>
          <p:nvPr>
            <p:ph idx="13"/>
          </p:nvPr>
        </p:nvSpPr>
        <p:spPr/>
        <p:txBody>
          <a:bodyPr>
            <a:normAutofit/>
          </a:bodyPr>
          <a:lstStyle/>
          <a:p>
            <a:r>
              <a:rPr lang="en-US" dirty="0"/>
              <a:t>Income Statement for Cheesy Chuck’s Classic Corn. The income statement for Cheesy Chuck’s shows the business had Net Income of $5,800 for the month ended June 30. This amount will be used to prepare the next financial statement, the statement of owner’s equity. (attribution: Copyright Rice University, OpenStax, under CC BY-NC-SA 4.0 license)</a:t>
            </a:r>
          </a:p>
        </p:txBody>
      </p:sp>
      <p:pic>
        <p:nvPicPr>
          <p:cNvPr id="14338" name="Picture 2" descr="Cheesy Chuck’s Classic Corn, Income Statement, For the Month Ended June 30, 2018. Revenues $85,000, less Expenses: Popcorn 22,800, Toppings and seasonings 17,300, Employee wages and benefits 10,700, Lease payments 24,000, Utilities 3,200, Advertising 900, Miscellaneous 300 for Total Expenses 79,200 equaling Net Income $5,800. This Net Income figure will be used in the Statement of Owner’s Equ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811" y="1167618"/>
            <a:ext cx="5881428" cy="347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75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2.8</a:t>
            </a:r>
          </a:p>
        </p:txBody>
      </p:sp>
      <p:sp>
        <p:nvSpPr>
          <p:cNvPr id="4" name="Content Placeholder 3"/>
          <p:cNvSpPr>
            <a:spLocks noGrp="1"/>
          </p:cNvSpPr>
          <p:nvPr>
            <p:ph idx="13"/>
          </p:nvPr>
        </p:nvSpPr>
        <p:spPr>
          <a:xfrm>
            <a:off x="838200" y="4918364"/>
            <a:ext cx="10515600" cy="1426165"/>
          </a:xfrm>
        </p:spPr>
        <p:txBody>
          <a:bodyPr>
            <a:normAutofit/>
          </a:bodyPr>
          <a:lstStyle/>
          <a:p>
            <a:r>
              <a:rPr lang="en-US" dirty="0"/>
              <a:t>Statement of Owner’s Equity for Cheesy Chuck’s Classic Corn. The statement of owner’s equity demonstrates how the net worth (also called equity) of the business changed over the period of time (the month of June in this case). Notice the amount of net income (or net loss) is brought from the income statement. In a similar manner, the ending equity balance (Capital for Cheesy Chuck’s because it is a sole proprietorship) is carried forward to the balance sheet. (attribution: Copyright Rice University, OpenStax, under CC BY-NC-SA 4.0 license)</a:t>
            </a:r>
          </a:p>
        </p:txBody>
      </p:sp>
      <p:pic>
        <p:nvPicPr>
          <p:cNvPr id="15362" name="Picture 2" descr="Cheesy Chuck’s Classic Corn, Statement of Owner’s Equity, For the month Ended June 30, 2018. Chuck, Capital: June 1, 2018 $0; Increases: Investments by owner $12,500, Net income for the month of june, 2018 [obtained from the income statement] 5,800. Total Increase 18,300.&#10;Decreases:  Drawings by owner (1,450). Total Decrease (1,450); Chuck, Capital: June 30, 2018 $16,850 [To be used in Balance Shee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932" y="1167619"/>
            <a:ext cx="7052928" cy="342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812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2.9</a:t>
            </a:r>
          </a:p>
        </p:txBody>
      </p:sp>
      <p:sp>
        <p:nvSpPr>
          <p:cNvPr id="4" name="Content Placeholder 3"/>
          <p:cNvSpPr>
            <a:spLocks noGrp="1"/>
          </p:cNvSpPr>
          <p:nvPr>
            <p:ph idx="13"/>
          </p:nvPr>
        </p:nvSpPr>
        <p:spPr/>
        <p:txBody>
          <a:bodyPr>
            <a:normAutofit/>
          </a:bodyPr>
          <a:lstStyle/>
          <a:p>
            <a:r>
              <a:rPr lang="en-US" dirty="0"/>
              <a:t>Balance Sheet for Cheesy Chuck’s Classic Corn. The balance sheet shows what the business owns (Assets), owes (Liabilities), and is worth (equity) on a given date. Notice the amount of Owner’s Equity (Capital for Cheesy Chuck’s) was brought forward from the statement of owner’s equity. Modified for PPT. (attribution: Copyright Rice University, OpenStax, under CC BY-NC-SA 4.0 license)</a:t>
            </a:r>
          </a:p>
        </p:txBody>
      </p:sp>
      <p:pic>
        <p:nvPicPr>
          <p:cNvPr id="16386" name="Picture 2" descr="Cheesy Chuck’s Classic Corn, Balance Sheet, As of June 30, 2018. Assets: Cash 6,200, Equipment 12,500. Total Assets 18,700. Liabilities: Accounts Payable 650, Wages Payable 1,200.  Total Liabilties 1,850; Owner’s Equity: Cheesy Chuck, Capital 16,800.  Total Owner’s Equity 16,850; Total Liabilities and Owner’s Equity 18,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77" y="1519311"/>
            <a:ext cx="7097637" cy="29590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955F4A-BB5D-45E5-8188-3244B0B7A2E4}"/>
              </a:ext>
            </a:extLst>
          </p:cNvPr>
          <p:cNvSpPr txBox="1"/>
          <p:nvPr/>
        </p:nvSpPr>
        <p:spPr>
          <a:xfrm>
            <a:off x="9861523" y="3253563"/>
            <a:ext cx="1531088" cy="830997"/>
          </a:xfrm>
          <a:prstGeom prst="rect">
            <a:avLst/>
          </a:prstGeom>
          <a:noFill/>
          <a:ln w="19050">
            <a:solidFill>
              <a:schemeClr val="tx1"/>
            </a:solidFill>
          </a:ln>
        </p:spPr>
        <p:txBody>
          <a:bodyPr wrap="square" rtlCol="0">
            <a:spAutoFit/>
          </a:bodyPr>
          <a:lstStyle/>
          <a:p>
            <a:r>
              <a:rPr lang="en-US" sz="1600" dirty="0">
                <a:solidFill>
                  <a:schemeClr val="accent3"/>
                </a:solidFill>
              </a:rPr>
              <a:t>Obtained from Statement of Owner’s Equity</a:t>
            </a:r>
          </a:p>
        </p:txBody>
      </p:sp>
      <p:cxnSp>
        <p:nvCxnSpPr>
          <p:cNvPr id="7" name="Straight Arrow Connector 6">
            <a:extLst>
              <a:ext uri="{FF2B5EF4-FFF2-40B4-BE49-F238E27FC236}">
                <a16:creationId xmlns:a16="http://schemas.microsoft.com/office/drawing/2014/main" id="{CC7E569F-E03F-4AE8-B6DA-6F8B8B55A900}"/>
              </a:ext>
            </a:extLst>
          </p:cNvPr>
          <p:cNvCxnSpPr/>
          <p:nvPr/>
        </p:nvCxnSpPr>
        <p:spPr>
          <a:xfrm flipH="1">
            <a:off x="9484242" y="3792279"/>
            <a:ext cx="283535" cy="106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352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78794"/>
            <a:ext cx="10274596" cy="5344733"/>
          </a:xfrm>
        </p:spPr>
        <p:txBody>
          <a:bodyPr>
            <a:normAutofit/>
          </a:bodyPr>
          <a:lstStyle/>
          <a:p>
            <a:pPr marL="0" indent="0">
              <a:buNone/>
            </a:pPr>
            <a:r>
              <a:rPr lang="en-US" sz="2000" dirty="0"/>
              <a:t>In addition to reviewing the financial statements in order to make decisions, owners and other stakeholders also utilize financial ratios to assess the financial health of the organization. There are various ratio categories and different ratios within each of those categories. One category of ratios is </a:t>
            </a:r>
            <a:r>
              <a:rPr lang="en-US" sz="2000" b="1" dirty="0"/>
              <a:t>liquidity ratios</a:t>
            </a:r>
            <a:r>
              <a:rPr lang="en-US" sz="2000" dirty="0"/>
              <a:t>. </a:t>
            </a:r>
          </a:p>
          <a:p>
            <a:r>
              <a:rPr lang="en-US" sz="2000" b="1" dirty="0"/>
              <a:t>Liquidity</a:t>
            </a:r>
            <a:r>
              <a:rPr lang="en-US" sz="2000" dirty="0"/>
              <a:t> refers to the business’s ability to convert assets into cash in order to meet short-term cash needs. Examples of the most liquid assets include accounts receivable and inventory. These assets can be turned into cash more quickly than land or buildings, for example.</a:t>
            </a:r>
          </a:p>
          <a:p>
            <a:r>
              <a:rPr lang="en-US" sz="2000" b="1" dirty="0"/>
              <a:t>Working capital</a:t>
            </a:r>
            <a:r>
              <a:rPr lang="en-US" sz="2000" dirty="0"/>
              <a:t> is current assets minus current liabilities; it is not a ratio, but it is used to assess the dollar amount of assets a business has available to meet its short-term liabilities.</a:t>
            </a:r>
          </a:p>
          <a:p>
            <a:r>
              <a:rPr lang="en-US" sz="2000" dirty="0"/>
              <a:t>The </a:t>
            </a:r>
            <a:r>
              <a:rPr lang="en-US" sz="2000" b="1" dirty="0"/>
              <a:t>current ratio</a:t>
            </a:r>
            <a:r>
              <a:rPr lang="en-US" sz="2000" dirty="0"/>
              <a:t> is closely related to working capital; it represents the current assets divided by current liabilities. The current ratio utilizes the same amounts as working capital (current assets and current liabilities) but presents the amount in ratio, rather than dollar, form.</a:t>
            </a:r>
          </a:p>
          <a:p>
            <a:pPr marL="0" indent="0">
              <a:buNone/>
            </a:pPr>
            <a:endParaRPr lang="en-US" sz="2000" dirty="0"/>
          </a:p>
          <a:p>
            <a:pPr marL="0" indent="0" algn="ctr">
              <a:buNone/>
            </a:pPr>
            <a:r>
              <a:rPr lang="en-US" sz="2200" b="1" dirty="0"/>
              <a:t>Current Ratio = Current Assets ÷ Current Liabilities</a:t>
            </a:r>
          </a:p>
        </p:txBody>
      </p:sp>
      <p:sp>
        <p:nvSpPr>
          <p:cNvPr id="4" name="Title 1"/>
          <p:cNvSpPr>
            <a:spLocks noGrp="1"/>
          </p:cNvSpPr>
          <p:nvPr>
            <p:ph type="title"/>
          </p:nvPr>
        </p:nvSpPr>
        <p:spPr>
          <a:xfrm>
            <a:off x="838200" y="365126"/>
            <a:ext cx="10515600" cy="424583"/>
          </a:xfrm>
        </p:spPr>
        <p:txBody>
          <a:bodyPr>
            <a:normAutofit fontScale="90000"/>
          </a:bodyPr>
          <a:lstStyle/>
          <a:p>
            <a:r>
              <a:rPr lang="en-US" dirty="0"/>
              <a:t>Financial Ratios</a:t>
            </a:r>
          </a:p>
        </p:txBody>
      </p:sp>
    </p:spTree>
    <p:extLst>
      <p:ext uri="{BB962C8B-B14F-4D97-AF65-F5344CB8AC3E}">
        <p14:creationId xmlns:p14="http://schemas.microsoft.com/office/powerpoint/2010/main" val="35334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a:t>
            </a:r>
          </a:p>
        </p:txBody>
      </p:sp>
      <p:sp>
        <p:nvSpPr>
          <p:cNvPr id="3" name="Content Placeholder 2"/>
          <p:cNvSpPr>
            <a:spLocks noGrp="1"/>
          </p:cNvSpPr>
          <p:nvPr>
            <p:ph idx="1"/>
          </p:nvPr>
        </p:nvSpPr>
        <p:spPr>
          <a:xfrm>
            <a:off x="838200" y="955964"/>
            <a:ext cx="10515600" cy="4994670"/>
          </a:xfrm>
        </p:spPr>
        <p:txBody>
          <a:bodyPr>
            <a:normAutofit fontScale="77500" lnSpcReduction="20000"/>
          </a:bodyPr>
          <a:lstStyle/>
          <a:p>
            <a:pPr lvl="0"/>
            <a:r>
              <a:rPr lang="en-US" dirty="0"/>
              <a:t>Financial statements provide financial information to stakeholders to help them in making decisions.</a:t>
            </a:r>
          </a:p>
          <a:p>
            <a:pPr lvl="0"/>
            <a:r>
              <a:rPr lang="en-US" dirty="0"/>
              <a:t>There are four financial statements: income statement, statement of owner’s equity, balance sheet, and statement of cash flows.</a:t>
            </a:r>
          </a:p>
          <a:p>
            <a:pPr lvl="0"/>
            <a:r>
              <a:rPr lang="en-US" dirty="0"/>
              <a:t>The income statement measures the financial </a:t>
            </a:r>
            <a:r>
              <a:rPr lang="en-US" i="1" dirty="0"/>
              <a:t>performance</a:t>
            </a:r>
            <a:r>
              <a:rPr lang="en-US" dirty="0"/>
              <a:t> of the organization for a period of time. The income statement lists revenues, expenses, gains, and losses, which make up net income (or net loss).</a:t>
            </a:r>
          </a:p>
          <a:p>
            <a:pPr lvl="0"/>
            <a:r>
              <a:rPr lang="en-US" dirty="0"/>
              <a:t>The statement of owner’s equity shows how the net worth of the organization changes for a period of time. In addition to showing net income or net loss, the statement of owner’s equity shows the investments by and distributions to owners.</a:t>
            </a:r>
          </a:p>
          <a:p>
            <a:pPr lvl="0"/>
            <a:r>
              <a:rPr lang="en-US" dirty="0"/>
              <a:t>The balance sheet shows the organization’s financial </a:t>
            </a:r>
            <a:r>
              <a:rPr lang="en-US" i="1" dirty="0"/>
              <a:t>position</a:t>
            </a:r>
            <a:r>
              <a:rPr lang="en-US" dirty="0"/>
              <a:t> on a given date. The balance sheet lists assets, liabilities, and owners’ equity.</a:t>
            </a:r>
          </a:p>
          <a:p>
            <a:pPr lvl="0"/>
            <a:r>
              <a:rPr lang="en-US" dirty="0"/>
              <a:t>The statement of cash flows shows the organization’s cash inflows and cash outflows for a given period of time. The statement of cash flows is necessary because financial statements are usually prepared using </a:t>
            </a:r>
            <a:r>
              <a:rPr lang="en-US" i="1" dirty="0"/>
              <a:t>accrual</a:t>
            </a:r>
            <a:r>
              <a:rPr lang="en-US" dirty="0"/>
              <a:t> accounting, which records transactions when they occur rather than waiting until cash is exchanged.</a:t>
            </a:r>
          </a:p>
        </p:txBody>
      </p:sp>
    </p:spTree>
    <p:extLst>
      <p:ext uri="{BB962C8B-B14F-4D97-AF65-F5344CB8AC3E}">
        <p14:creationId xmlns:p14="http://schemas.microsoft.com/office/powerpoint/2010/main" val="2668570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(continued)</a:t>
            </a:r>
          </a:p>
        </p:txBody>
      </p:sp>
      <p:sp>
        <p:nvSpPr>
          <p:cNvPr id="3" name="Content Placeholder 2"/>
          <p:cNvSpPr>
            <a:spLocks noGrp="1"/>
          </p:cNvSpPr>
          <p:nvPr>
            <p:ph idx="1"/>
          </p:nvPr>
        </p:nvSpPr>
        <p:spPr>
          <a:xfrm>
            <a:off x="838200" y="955964"/>
            <a:ext cx="10515600" cy="5050941"/>
          </a:xfrm>
        </p:spPr>
        <p:txBody>
          <a:bodyPr>
            <a:normAutofit fontScale="77500" lnSpcReduction="20000"/>
          </a:bodyPr>
          <a:lstStyle/>
          <a:p>
            <a:pPr lvl="0"/>
            <a:r>
              <a:rPr lang="en-US" dirty="0"/>
              <a:t>Three broad categories of legal business structures are sole proprietorship, partnership, and corporation, with each structure having advantages and disadvantages.</a:t>
            </a:r>
          </a:p>
          <a:p>
            <a:pPr lvl="0"/>
            <a:r>
              <a:rPr lang="en-US" dirty="0"/>
              <a:t>The accounting equation is Assets = Liabilities + Owner’s Equity. It is important to the study of accounting because it shows what the organization owns and the sources of (or claims against) those resources.</a:t>
            </a:r>
          </a:p>
          <a:p>
            <a:pPr lvl="0"/>
            <a:r>
              <a:rPr lang="en-US" dirty="0"/>
              <a:t>Owners’ equity can also be thought of as the net worth or value of the business. There are many factors that influence equity, including net income or net loss, investments by and distributions to owners, revenues, gains, losses, expenses, and comprehensive income.</a:t>
            </a:r>
          </a:p>
          <a:p>
            <a:pPr lvl="0"/>
            <a:r>
              <a:rPr lang="en-US" dirty="0"/>
              <a:t>There are ten financial statement elements: revenues, expenses, gains, losses, assets, liabilities, equity, investments by owners, distributions to owners, and comprehensive income.</a:t>
            </a:r>
          </a:p>
          <a:p>
            <a:pPr lvl="0"/>
            <a:r>
              <a:rPr lang="en-US" dirty="0"/>
              <a:t>There are standard conventions for the order of preparing financial statements (income statement, statement of owner’s equity, balance sheet, and statement of cash flows) and for the format (three-line heading and columnar structure).</a:t>
            </a:r>
          </a:p>
          <a:p>
            <a:pPr lvl="0"/>
            <a:r>
              <a:rPr lang="en-US" dirty="0"/>
              <a:t>Financial ratios, which are calculated using financial statement information, are often beneficial to aid in financial decision-making. Ratios allow for comparisons between businesses and determining trends between periods within the same business.</a:t>
            </a:r>
          </a:p>
          <a:p>
            <a:pPr lvl="0"/>
            <a:endParaRPr lang="en-US" dirty="0"/>
          </a:p>
        </p:txBody>
      </p:sp>
    </p:spTree>
    <p:extLst>
      <p:ext uri="{BB962C8B-B14F-4D97-AF65-F5344CB8AC3E}">
        <p14:creationId xmlns:p14="http://schemas.microsoft.com/office/powerpoint/2010/main" val="3984354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nvSpPr>
        <p:spPr>
          <a:xfrm>
            <a:off x="838200" y="776156"/>
            <a:ext cx="10515600" cy="530568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This OpenStax ancillary resource is © Rice University under a CC-BY-NC-SA 4.0 International license; it may be reproduced or modified for noncommercial purposes only but must be attributed to OpenStax, Rice University and any changes must be noted. </a:t>
            </a:r>
            <a:r>
              <a:rPr lang="en-US"/>
              <a:t>Any adaptation must be shared under the same type of license.</a:t>
            </a:r>
            <a:endParaRPr lang="en-US" dirty="0"/>
          </a:p>
        </p:txBody>
      </p:sp>
    </p:spTree>
    <p:extLst>
      <p:ext uri="{BB962C8B-B14F-4D97-AF65-F5344CB8AC3E}">
        <p14:creationId xmlns:p14="http://schemas.microsoft.com/office/powerpoint/2010/main" val="1657191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5965"/>
            <a:ext cx="10515600" cy="4530436"/>
          </a:xfrm>
        </p:spPr>
        <p:txBody>
          <a:bodyPr>
            <a:normAutofit fontScale="92500" lnSpcReduction="10000"/>
          </a:bodyPr>
          <a:lstStyle/>
          <a:p>
            <a:pPr marL="0" indent="0">
              <a:buNone/>
            </a:pPr>
            <a:r>
              <a:rPr lang="en-US" dirty="0"/>
              <a:t>All businesses, regardless of legal structure, generate financial statements: </a:t>
            </a:r>
          </a:p>
          <a:p>
            <a:r>
              <a:rPr lang="en-US" dirty="0"/>
              <a:t>Income Statement</a:t>
            </a:r>
          </a:p>
          <a:p>
            <a:r>
              <a:rPr lang="en-US" dirty="0"/>
              <a:t>Statement of Owner’s Equity</a:t>
            </a:r>
          </a:p>
          <a:p>
            <a:r>
              <a:rPr lang="en-US" dirty="0"/>
              <a:t>Balance Sheet</a:t>
            </a:r>
          </a:p>
          <a:p>
            <a:r>
              <a:rPr lang="en-US" dirty="0"/>
              <a:t>Statement of Cash Flows</a:t>
            </a:r>
          </a:p>
          <a:p>
            <a:pPr marL="0" indent="0">
              <a:buNone/>
            </a:pPr>
            <a:endParaRPr lang="en-US" sz="2400" dirty="0"/>
          </a:p>
          <a:p>
            <a:pPr marL="0" indent="0">
              <a:buNone/>
            </a:pPr>
            <a:r>
              <a:rPr lang="en-US" dirty="0"/>
              <a:t>Purpose of financial statements: </a:t>
            </a:r>
          </a:p>
          <a:p>
            <a:r>
              <a:rPr lang="en-US" dirty="0"/>
              <a:t>Stakeholders, such as investors, creditors, regulators, and employees are interested in the performance of an organization for various reasons, but the common goal of using the financial statements is to understand the information each contains that is useful for making financial decisions.</a:t>
            </a:r>
          </a:p>
          <a:p>
            <a:pPr marL="457200" lvl="1" indent="0">
              <a:buNone/>
            </a:pPr>
            <a:endParaRPr lang="en-US" dirty="0"/>
          </a:p>
        </p:txBody>
      </p:sp>
      <p:sp>
        <p:nvSpPr>
          <p:cNvPr id="2" name="Title 1"/>
          <p:cNvSpPr>
            <a:spLocks noGrp="1"/>
          </p:cNvSpPr>
          <p:nvPr>
            <p:ph type="title"/>
          </p:nvPr>
        </p:nvSpPr>
        <p:spPr/>
        <p:txBody>
          <a:bodyPr>
            <a:normAutofit fontScale="90000"/>
          </a:bodyPr>
          <a:lstStyle/>
          <a:p>
            <a:r>
              <a:rPr lang="en-US" dirty="0"/>
              <a:t>Financial Statements</a:t>
            </a:r>
          </a:p>
        </p:txBody>
      </p:sp>
    </p:spTree>
    <p:extLst>
      <p:ext uri="{BB962C8B-B14F-4D97-AF65-F5344CB8AC3E}">
        <p14:creationId xmlns:p14="http://schemas.microsoft.com/office/powerpoint/2010/main" val="135764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2.5</a:t>
            </a:r>
          </a:p>
        </p:txBody>
      </p:sp>
      <p:sp>
        <p:nvSpPr>
          <p:cNvPr id="4" name="Content Placeholder 3"/>
          <p:cNvSpPr>
            <a:spLocks noGrp="1"/>
          </p:cNvSpPr>
          <p:nvPr>
            <p:ph idx="13"/>
          </p:nvPr>
        </p:nvSpPr>
        <p:spPr>
          <a:xfrm>
            <a:off x="838200" y="4656406"/>
            <a:ext cx="10515600" cy="1716259"/>
          </a:xfrm>
        </p:spPr>
        <p:txBody>
          <a:bodyPr>
            <a:normAutofit/>
          </a:bodyPr>
          <a:lstStyle/>
          <a:p>
            <a:r>
              <a:rPr lang="en-US" dirty="0"/>
              <a:t>Baking requires an understanding of the different ingredients, how the ingredients are used, and how the ingredients will impact the final product (a). If used correctly, the final product will be beautiful and, more importantly, delicious, like the cake shown in (b). In a similar manner, the study of accounting requires an understanding of how the accounting elements relate to the final product—the financial statements. (credit (a): modification of “U.S. Navy Culinary Specialist Seaman Robert Fritschie mixes cake batter aboard the amphibious command ship USS Blue Ridge (LCC 19) Aug. 7, 2013, while underway in the Solomon Sea 130807-N-NN332-044” by MC3 Jarred Harral/Wikimedia Commons, Public Domain; credit (b): modification of “Easter Cake with Colorful Topping” by Kaboompics .com/Pexels, CC0) </a:t>
            </a:r>
          </a:p>
        </p:txBody>
      </p:sp>
      <p:pic>
        <p:nvPicPr>
          <p:cNvPr id="12290" name="Picture 2" descr="The photograph on the left is of a baker mixing dough. The photograph on the right is of a finished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245" y="1055079"/>
            <a:ext cx="6664214" cy="349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6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ris’ Landscaping, Income Statement, For the Month Ended August 31, 2020. Revenue $1,400, Total revenue $1,400. Expenses: Car brake repair 100, Car fuel 50, Buiness insurance 1,000; Total Expenses 1,150; Net income $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558" y="2049850"/>
            <a:ext cx="4659166" cy="32422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DCEF789-ADCA-43D6-A888-91A6682AEB28}"/>
              </a:ext>
            </a:extLst>
          </p:cNvPr>
          <p:cNvSpPr/>
          <p:nvPr/>
        </p:nvSpPr>
        <p:spPr>
          <a:xfrm>
            <a:off x="953038" y="1159062"/>
            <a:ext cx="10058400" cy="769441"/>
          </a:xfrm>
          <a:prstGeom prst="rect">
            <a:avLst/>
          </a:prstGeom>
        </p:spPr>
        <p:txBody>
          <a:bodyPr wrap="square">
            <a:spAutoFit/>
          </a:bodyPr>
          <a:lstStyle/>
          <a:p>
            <a:r>
              <a:rPr lang="en-US" sz="2200" dirty="0"/>
              <a:t>The </a:t>
            </a:r>
            <a:r>
              <a:rPr lang="en-US" sz="2200" b="1" dirty="0"/>
              <a:t>income statement </a:t>
            </a:r>
            <a:r>
              <a:rPr lang="en-US" sz="2200" dirty="0"/>
              <a:t>shows the organization’s financial performance </a:t>
            </a:r>
            <a:r>
              <a:rPr lang="en-US" sz="2200" i="1" dirty="0"/>
              <a:t>for a given period of time</a:t>
            </a:r>
            <a:r>
              <a:rPr lang="en-US" sz="2200" dirty="0"/>
              <a:t>.</a:t>
            </a:r>
          </a:p>
        </p:txBody>
      </p:sp>
      <p:sp>
        <p:nvSpPr>
          <p:cNvPr id="4" name="TextBox 3">
            <a:extLst>
              <a:ext uri="{FF2B5EF4-FFF2-40B4-BE49-F238E27FC236}">
                <a16:creationId xmlns:a16="http://schemas.microsoft.com/office/drawing/2014/main" id="{DE68A09B-29BA-441A-BA0F-F875E0FA4208}"/>
              </a:ext>
            </a:extLst>
          </p:cNvPr>
          <p:cNvSpPr txBox="1"/>
          <p:nvPr/>
        </p:nvSpPr>
        <p:spPr>
          <a:xfrm>
            <a:off x="1330688" y="2418594"/>
            <a:ext cx="3076351" cy="923330"/>
          </a:xfrm>
          <a:prstGeom prst="rect">
            <a:avLst/>
          </a:prstGeom>
          <a:noFill/>
          <a:ln w="19050">
            <a:solidFill>
              <a:schemeClr val="tx1"/>
            </a:solidFill>
          </a:ln>
        </p:spPr>
        <p:txBody>
          <a:bodyPr wrap="square" rtlCol="0">
            <a:spAutoFit/>
          </a:bodyPr>
          <a:lstStyle/>
          <a:p>
            <a:r>
              <a:rPr lang="en-US" dirty="0">
                <a:solidFill>
                  <a:schemeClr val="accent3"/>
                </a:solidFill>
              </a:rPr>
              <a:t>Revenue: the value of goods and services the organization sold or provided to customers</a:t>
            </a:r>
          </a:p>
        </p:txBody>
      </p:sp>
      <p:cxnSp>
        <p:nvCxnSpPr>
          <p:cNvPr id="6" name="Straight Arrow Connector 5">
            <a:extLst>
              <a:ext uri="{FF2B5EF4-FFF2-40B4-BE49-F238E27FC236}">
                <a16:creationId xmlns:a16="http://schemas.microsoft.com/office/drawing/2014/main" id="{591C68B0-28A1-4222-9E17-9175FBF3286B}"/>
              </a:ext>
            </a:extLst>
          </p:cNvPr>
          <p:cNvCxnSpPr>
            <a:cxnSpLocks/>
            <a:stCxn id="4" idx="3"/>
            <a:endCxn id="4" idx="3"/>
          </p:cNvCxnSpPr>
          <p:nvPr/>
        </p:nvCxnSpPr>
        <p:spPr>
          <a:xfrm>
            <a:off x="4407039" y="2880259"/>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73F1899-45D1-4E4F-ADC5-29FCEC5DC039}"/>
              </a:ext>
            </a:extLst>
          </p:cNvPr>
          <p:cNvCxnSpPr>
            <a:cxnSpLocks/>
          </p:cNvCxnSpPr>
          <p:nvPr/>
        </p:nvCxnSpPr>
        <p:spPr>
          <a:xfrm>
            <a:off x="4529470" y="2935264"/>
            <a:ext cx="90196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8BC618-86AC-42EA-934C-AAE432760C1C}"/>
              </a:ext>
            </a:extLst>
          </p:cNvPr>
          <p:cNvSpPr txBox="1"/>
          <p:nvPr/>
        </p:nvSpPr>
        <p:spPr>
          <a:xfrm>
            <a:off x="1330688" y="3709720"/>
            <a:ext cx="3076351" cy="923330"/>
          </a:xfrm>
          <a:prstGeom prst="rect">
            <a:avLst/>
          </a:prstGeom>
          <a:noFill/>
          <a:ln w="19050">
            <a:solidFill>
              <a:schemeClr val="tx1"/>
            </a:solidFill>
          </a:ln>
        </p:spPr>
        <p:txBody>
          <a:bodyPr wrap="square" rtlCol="0">
            <a:spAutoFit/>
          </a:bodyPr>
          <a:lstStyle/>
          <a:p>
            <a:r>
              <a:rPr lang="en-US" dirty="0">
                <a:solidFill>
                  <a:schemeClr val="accent3"/>
                </a:solidFill>
              </a:rPr>
              <a:t>Expenses: a cost associated with providing goods or services to customers</a:t>
            </a:r>
          </a:p>
        </p:txBody>
      </p:sp>
      <p:sp>
        <p:nvSpPr>
          <p:cNvPr id="21" name="TextBox 20">
            <a:extLst>
              <a:ext uri="{FF2B5EF4-FFF2-40B4-BE49-F238E27FC236}">
                <a16:creationId xmlns:a16="http://schemas.microsoft.com/office/drawing/2014/main" id="{32EE11F0-270C-4419-93DB-E7E8A953C3D4}"/>
              </a:ext>
            </a:extLst>
          </p:cNvPr>
          <p:cNvSpPr txBox="1"/>
          <p:nvPr/>
        </p:nvSpPr>
        <p:spPr>
          <a:xfrm>
            <a:off x="1330688" y="5139710"/>
            <a:ext cx="3076351" cy="923330"/>
          </a:xfrm>
          <a:prstGeom prst="rect">
            <a:avLst/>
          </a:prstGeom>
          <a:noFill/>
          <a:ln w="19050">
            <a:solidFill>
              <a:schemeClr val="tx1"/>
            </a:solidFill>
          </a:ln>
        </p:spPr>
        <p:txBody>
          <a:bodyPr wrap="square" rtlCol="0">
            <a:spAutoFit/>
          </a:bodyPr>
          <a:lstStyle/>
          <a:p>
            <a:r>
              <a:rPr lang="en-US" dirty="0">
                <a:solidFill>
                  <a:schemeClr val="accent3"/>
                </a:solidFill>
              </a:rPr>
              <a:t>Net Income (Net Loss): determined by comparing revenues and expenses</a:t>
            </a:r>
          </a:p>
        </p:txBody>
      </p:sp>
      <p:cxnSp>
        <p:nvCxnSpPr>
          <p:cNvPr id="24" name="Straight Arrow Connector 23">
            <a:extLst>
              <a:ext uri="{FF2B5EF4-FFF2-40B4-BE49-F238E27FC236}">
                <a16:creationId xmlns:a16="http://schemas.microsoft.com/office/drawing/2014/main" id="{B5B14EB8-31A9-4263-A54F-35EA26AFA9F9}"/>
              </a:ext>
            </a:extLst>
          </p:cNvPr>
          <p:cNvCxnSpPr>
            <a:cxnSpLocks/>
          </p:cNvCxnSpPr>
          <p:nvPr/>
        </p:nvCxnSpPr>
        <p:spPr>
          <a:xfrm flipV="1">
            <a:off x="4529470" y="3494658"/>
            <a:ext cx="976397" cy="4280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47EC504-5B8B-42C7-B35E-749EEE56882E}"/>
              </a:ext>
            </a:extLst>
          </p:cNvPr>
          <p:cNvCxnSpPr>
            <a:cxnSpLocks/>
          </p:cNvCxnSpPr>
          <p:nvPr/>
        </p:nvCxnSpPr>
        <p:spPr>
          <a:xfrm flipV="1">
            <a:off x="4529470" y="4963389"/>
            <a:ext cx="976397" cy="4733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65126"/>
            <a:ext cx="10515600" cy="424583"/>
          </a:xfrm>
        </p:spPr>
        <p:txBody>
          <a:bodyPr>
            <a:normAutofit fontScale="90000"/>
          </a:bodyPr>
          <a:lstStyle/>
          <a:p>
            <a:r>
              <a:rPr lang="en-US" dirty="0"/>
              <a:t>Income Statement</a:t>
            </a:r>
          </a:p>
        </p:txBody>
      </p:sp>
      <p:sp>
        <p:nvSpPr>
          <p:cNvPr id="12" name="Content Placeholder 3"/>
          <p:cNvSpPr>
            <a:spLocks noGrp="1"/>
          </p:cNvSpPr>
          <p:nvPr>
            <p:ph idx="13"/>
          </p:nvPr>
        </p:nvSpPr>
        <p:spPr>
          <a:xfrm>
            <a:off x="319908" y="6306559"/>
            <a:ext cx="1673180" cy="300193"/>
          </a:xfrm>
        </p:spPr>
        <p:txBody>
          <a:bodyPr>
            <a:normAutofit/>
          </a:bodyPr>
          <a:lstStyle/>
          <a:p>
            <a:r>
              <a:rPr lang="en-US" sz="1400" dirty="0"/>
              <a:t>Modified for PPT.</a:t>
            </a:r>
          </a:p>
        </p:txBody>
      </p:sp>
    </p:spTree>
    <p:extLst>
      <p:ext uri="{BB962C8B-B14F-4D97-AF65-F5344CB8AC3E}">
        <p14:creationId xmlns:p14="http://schemas.microsoft.com/office/powerpoint/2010/main" val="120290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EA9. Prepare an income statement using the following information for DL Enterprises for the month of July 2018.</a:t>
            </a:r>
          </a:p>
        </p:txBody>
      </p:sp>
      <p:pic>
        <p:nvPicPr>
          <p:cNvPr id="24578" name="Picture 2" descr="Sales revenue $62,500, Rental revenue 15,300, Product expense 52,200, Wages expense 18,900, Owner investment 12,000, Equipment purchases 56,000, Utilities expense 1,800, Taxes expense 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847" y="2053883"/>
            <a:ext cx="4205925" cy="23579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838200" y="365126"/>
            <a:ext cx="10515600" cy="424583"/>
          </a:xfrm>
        </p:spPr>
        <p:txBody>
          <a:bodyPr>
            <a:normAutofit fontScale="90000"/>
          </a:bodyPr>
          <a:lstStyle/>
          <a:p>
            <a:r>
              <a:rPr lang="en-US" dirty="0"/>
              <a:t>Sample Exercise</a:t>
            </a:r>
          </a:p>
        </p:txBody>
      </p:sp>
    </p:spTree>
    <p:extLst>
      <p:ext uri="{BB962C8B-B14F-4D97-AF65-F5344CB8AC3E}">
        <p14:creationId xmlns:p14="http://schemas.microsoft.com/office/powerpoint/2010/main" val="3232646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t Income: Revenue (sometimes called Sales or Fees Earned) minus Expenses equals Operating Profit (or Net L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8805" y="1966732"/>
            <a:ext cx="7075477" cy="17767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wo equations are shown. Revenues (R) minus Expenses (E) equals Net Income (when R is greater than E). Revenues (R) minus Expenses (E) equals Net Loss (when E is greater than R).">
            <a:extLst>
              <a:ext uri="{FF2B5EF4-FFF2-40B4-BE49-F238E27FC236}">
                <a16:creationId xmlns:a16="http://schemas.microsoft.com/office/drawing/2014/main" id="{DC1B5F43-4869-47DD-AD03-F841C82FF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667" y="4416818"/>
            <a:ext cx="8843752" cy="1022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7A64FA-0E10-4850-B2F6-D6B9991DC1DE}"/>
              </a:ext>
            </a:extLst>
          </p:cNvPr>
          <p:cNvSpPr txBox="1"/>
          <p:nvPr/>
        </p:nvSpPr>
        <p:spPr>
          <a:xfrm>
            <a:off x="838200" y="1020541"/>
            <a:ext cx="7171660" cy="461665"/>
          </a:xfrm>
          <a:prstGeom prst="rect">
            <a:avLst/>
          </a:prstGeom>
          <a:noFill/>
        </p:spPr>
        <p:txBody>
          <a:bodyPr wrap="square" rtlCol="0">
            <a:spAutoFit/>
          </a:bodyPr>
          <a:lstStyle/>
          <a:p>
            <a:r>
              <a:rPr lang="en-US" sz="2400" b="1" dirty="0"/>
              <a:t>Net income </a:t>
            </a:r>
            <a:r>
              <a:rPr lang="en-US" sz="2400" dirty="0"/>
              <a:t>can be expressed in general form as:</a:t>
            </a:r>
          </a:p>
        </p:txBody>
      </p:sp>
      <p:sp>
        <p:nvSpPr>
          <p:cNvPr id="5" name="Title 1"/>
          <p:cNvSpPr>
            <a:spLocks noGrp="1"/>
          </p:cNvSpPr>
          <p:nvPr>
            <p:ph type="title"/>
          </p:nvPr>
        </p:nvSpPr>
        <p:spPr>
          <a:xfrm>
            <a:off x="838200" y="365126"/>
            <a:ext cx="10515600" cy="424583"/>
          </a:xfrm>
        </p:spPr>
        <p:txBody>
          <a:bodyPr>
            <a:normAutofit fontScale="90000"/>
          </a:bodyPr>
          <a:lstStyle/>
          <a:p>
            <a:r>
              <a:rPr lang="en-US" dirty="0"/>
              <a:t>Net Income</a:t>
            </a:r>
          </a:p>
        </p:txBody>
      </p:sp>
    </p:spTree>
    <p:extLst>
      <p:ext uri="{BB962C8B-B14F-4D97-AF65-F5344CB8AC3E}">
        <p14:creationId xmlns:p14="http://schemas.microsoft.com/office/powerpoint/2010/main" val="142294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5964"/>
            <a:ext cx="10515600" cy="5177550"/>
          </a:xfrm>
        </p:spPr>
        <p:txBody>
          <a:bodyPr>
            <a:normAutofit fontScale="77500" lnSpcReduction="20000"/>
          </a:bodyPr>
          <a:lstStyle/>
          <a:p>
            <a:pPr marL="0" indent="0">
              <a:buNone/>
            </a:pPr>
            <a:r>
              <a:rPr lang="en-US" dirty="0"/>
              <a:t>PA1. The following information is taken from the records of Baklava Bakery for the year 2019.</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lvl="0" indent="-514350">
              <a:buFont typeface="+mj-lt"/>
              <a:buAutoNum type="alphaUcPeriod"/>
            </a:pPr>
            <a:r>
              <a:rPr lang="en-US" dirty="0"/>
              <a:t>Calculate net income or net loss for January.</a:t>
            </a:r>
          </a:p>
          <a:p>
            <a:pPr marL="514350" lvl="0" indent="-514350">
              <a:buFont typeface="+mj-lt"/>
              <a:buAutoNum type="alphaUcPeriod"/>
            </a:pPr>
            <a:r>
              <a:rPr lang="en-US" dirty="0"/>
              <a:t>Calculate net income or net loss for February.</a:t>
            </a:r>
          </a:p>
          <a:p>
            <a:pPr marL="514350" lvl="0" indent="-514350">
              <a:buFont typeface="+mj-lt"/>
              <a:buAutoNum type="alphaUcPeriod"/>
            </a:pPr>
            <a:r>
              <a:rPr lang="en-US" dirty="0"/>
              <a:t>Calculate net income or net loss for March.</a:t>
            </a:r>
          </a:p>
          <a:p>
            <a:pPr marL="514350" lvl="0" indent="-514350">
              <a:buFont typeface="+mj-lt"/>
              <a:buAutoNum type="alphaUcPeriod"/>
            </a:pPr>
            <a:r>
              <a:rPr lang="en-US" dirty="0"/>
              <a:t>For each situation, comment on how a stakeholder might view the firm’s performance. (Hint: Think about the source of the income or loss.)</a:t>
            </a:r>
          </a:p>
          <a:p>
            <a:pPr marL="0" indent="0">
              <a:buNone/>
            </a:pPr>
            <a:endParaRPr lang="en-US" dirty="0"/>
          </a:p>
        </p:txBody>
      </p:sp>
      <p:pic>
        <p:nvPicPr>
          <p:cNvPr id="25602" name="Picture 2" descr="Revenues: January 22,500; Gains: February 1,200; Losses: March 3,700; Expenses: February 21,620; Gains: January 0; Revenues: March 42,800; Losses: February 1,600; Expenses: March 45,100; Losses: January 0; Revenues: February 37,550; Expenses: January 20,760; Gains: March 5,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109" y="1362638"/>
            <a:ext cx="2783889" cy="27694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838200" y="365126"/>
            <a:ext cx="10515600" cy="424583"/>
          </a:xfrm>
        </p:spPr>
        <p:txBody>
          <a:bodyPr>
            <a:normAutofit fontScale="90000"/>
          </a:bodyPr>
          <a:lstStyle/>
          <a:p>
            <a:r>
              <a:rPr lang="en-US" dirty="0"/>
              <a:t>Sample Problem</a:t>
            </a:r>
          </a:p>
        </p:txBody>
      </p:sp>
    </p:spTree>
    <p:extLst>
      <p:ext uri="{BB962C8B-B14F-4D97-AF65-F5344CB8AC3E}">
        <p14:creationId xmlns:p14="http://schemas.microsoft.com/office/powerpoint/2010/main" val="710775566"/>
      </p:ext>
    </p:extLst>
  </p:cSld>
  <p:clrMapOvr>
    <a:masterClrMapping/>
  </p:clrMapOvr>
</p:sld>
</file>

<file path=ppt/theme/theme1.xml><?xml version="1.0" encoding="utf-8"?>
<a:theme xmlns:a="http://schemas.openxmlformats.org/drawingml/2006/main" name="Office Theme">
  <a:themeElements>
    <a:clrScheme name="OpenStax">
      <a:dk1>
        <a:srgbClr val="000000"/>
      </a:dk1>
      <a:lt1>
        <a:srgbClr val="FFFFFF"/>
      </a:lt1>
      <a:dk2>
        <a:srgbClr val="44546A"/>
      </a:dk2>
      <a:lt2>
        <a:srgbClr val="E7E6E6"/>
      </a:lt2>
      <a:accent1>
        <a:srgbClr val="609A33"/>
      </a:accent1>
      <a:accent2>
        <a:srgbClr val="DB5935"/>
      </a:accent2>
      <a:accent3>
        <a:srgbClr val="464846"/>
      </a:accent3>
      <a:accent4>
        <a:srgbClr val="EAC322"/>
      </a:accent4>
      <a:accent5>
        <a:srgbClr val="1B1E3F"/>
      </a:accent5>
      <a:accent6>
        <a:srgbClr val="70AD47"/>
      </a:accent6>
      <a:hlink>
        <a:srgbClr val="29749C"/>
      </a:hlink>
      <a:folHlink>
        <a:srgbClr val="9450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1224</TotalTime>
  <Words>3749</Words>
  <Application>Microsoft Macintosh PowerPoint</Application>
  <PresentationFormat>Widescreen</PresentationFormat>
  <Paragraphs>295</Paragraphs>
  <Slides>39</Slides>
  <Notes>25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4" baseType="lpstr">
      <vt:lpstr>Arial</vt:lpstr>
      <vt:lpstr>Calibri</vt:lpstr>
      <vt:lpstr>Calibri Light</vt:lpstr>
      <vt:lpstr>Office Theme</vt:lpstr>
      <vt:lpstr>Equation</vt:lpstr>
      <vt:lpstr>Principles of Accounting, Volume 1: Financial Accounting</vt:lpstr>
      <vt:lpstr>Chapter Outline</vt:lpstr>
      <vt:lpstr>Module 2.1 Describe the Income Statement, Statement of Owner’s  Equity, Balance Sheet, and Statement of Cash</vt:lpstr>
      <vt:lpstr>Financial Statements</vt:lpstr>
      <vt:lpstr>Figure 2.5</vt:lpstr>
      <vt:lpstr>Income Statement</vt:lpstr>
      <vt:lpstr>Sample Exercise</vt:lpstr>
      <vt:lpstr>Net Income</vt:lpstr>
      <vt:lpstr>Sample Problem</vt:lpstr>
      <vt:lpstr>Your Turn: Coffee Shop Products</vt:lpstr>
      <vt:lpstr>Your Turn: Coffee Shop Expenses</vt:lpstr>
      <vt:lpstr>Gains and Losses</vt:lpstr>
      <vt:lpstr>PowerPoint Presentation</vt:lpstr>
      <vt:lpstr>Sample Exercise</vt:lpstr>
      <vt:lpstr>Statement of Owner’s Equity</vt:lpstr>
      <vt:lpstr>Possible Changes to Owner’s Equity Other than Net Income</vt:lpstr>
      <vt:lpstr>Figure 2.2</vt:lpstr>
      <vt:lpstr>PowerPoint Presentation</vt:lpstr>
      <vt:lpstr>Statement of Cash Flows</vt:lpstr>
      <vt:lpstr>PowerPoint Presentation</vt:lpstr>
      <vt:lpstr>Sample Exercise</vt:lpstr>
      <vt:lpstr>Module 2.2 Define, Explain, and Provide Examples of Current and  Noncurrent Assets, Current and Noncurrent</vt:lpstr>
      <vt:lpstr>Current versus Noncurrent Examples</vt:lpstr>
      <vt:lpstr>Why Current versus Noncurrent Distinction Matters</vt:lpstr>
      <vt:lpstr>Think It Through: Borrowing</vt:lpstr>
      <vt:lpstr>Equity and Legal Structure</vt:lpstr>
      <vt:lpstr>Balance Sheet Equation</vt:lpstr>
      <vt:lpstr>Your Turn: The Accounting Equation</vt:lpstr>
      <vt:lpstr>Figure 2.4</vt:lpstr>
      <vt:lpstr>PowerPoint Presentation</vt:lpstr>
      <vt:lpstr>Module 2.3 Prepare an Income Statement, Statement of Owner’s  Equity, and Balance Sheet</vt:lpstr>
      <vt:lpstr>Figure 2.6</vt:lpstr>
      <vt:lpstr>Figure 2.7</vt:lpstr>
      <vt:lpstr>Figure 2.8</vt:lpstr>
      <vt:lpstr>Figure 2.9</vt:lpstr>
      <vt:lpstr>Financial Ratios</vt:lpstr>
      <vt:lpstr>Summary</vt:lpstr>
      <vt:lpstr>Summary (continued)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Chu</dc:creator>
  <cp:lastModifiedBy>Microsoft Office User</cp:lastModifiedBy>
  <cp:revision>95</cp:revision>
  <cp:lastPrinted>2019-05-13T18:25:48Z</cp:lastPrinted>
  <dcterms:created xsi:type="dcterms:W3CDTF">2018-05-29T21:16:34Z</dcterms:created>
  <dcterms:modified xsi:type="dcterms:W3CDTF">2019-08-20T16:59:42Z</dcterms:modified>
</cp:coreProperties>
</file>