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2" r:id="rId1"/>
  </p:sldMasterIdLst>
  <p:sldIdLst>
    <p:sldId id="256" r:id="rId2"/>
    <p:sldId id="259" r:id="rId3"/>
    <p:sldId id="258" r:id="rId4"/>
    <p:sldId id="263" r:id="rId5"/>
    <p:sldId id="257" r:id="rId6"/>
    <p:sldId id="270" r:id="rId7"/>
    <p:sldId id="288" r:id="rId8"/>
    <p:sldId id="265" r:id="rId9"/>
    <p:sldId id="292" r:id="rId10"/>
    <p:sldId id="273" r:id="rId11"/>
    <p:sldId id="274" r:id="rId12"/>
    <p:sldId id="281" r:id="rId13"/>
    <p:sldId id="286" r:id="rId14"/>
    <p:sldId id="266" r:id="rId15"/>
    <p:sldId id="290" r:id="rId16"/>
    <p:sldId id="280" r:id="rId17"/>
    <p:sldId id="267" r:id="rId18"/>
    <p:sldId id="291" r:id="rId19"/>
    <p:sldId id="277" r:id="rId20"/>
    <p:sldId id="278" r:id="rId21"/>
    <p:sldId id="279" r:id="rId22"/>
    <p:sldId id="287" r:id="rId23"/>
    <p:sldId id="282" r:id="rId24"/>
    <p:sldId id="283" r:id="rId25"/>
    <p:sldId id="284" r:id="rId26"/>
    <p:sldId id="285" r:id="rId27"/>
    <p:sldId id="269" r:id="rId28"/>
    <p:sldId id="294" r:id="rId29"/>
    <p:sldId id="289" r:id="rId30"/>
    <p:sldId id="29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83828"/>
    <a:srgbClr val="E971C7"/>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441F90-9037-4D8C-BB35-29A6EE7D0E2E}" type="datetimeFigureOut">
              <a:rPr lang="en-US" smtClean="0"/>
              <a:pPr/>
              <a:t>4/18/2018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7FB3726-8DCC-4EAC-A48D-45C7C7D253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1F90-9037-4D8C-BB35-29A6EE7D0E2E}"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B3726-8DCC-4EAC-A48D-45C7C7D253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1F90-9037-4D8C-BB35-29A6EE7D0E2E}"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B3726-8DCC-4EAC-A48D-45C7C7D253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1F90-9037-4D8C-BB35-29A6EE7D0E2E}"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B3726-8DCC-4EAC-A48D-45C7C7D253FD}"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441F90-9037-4D8C-BB35-29A6EE7D0E2E}"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B3726-8DCC-4EAC-A48D-45C7C7D253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441F90-9037-4D8C-BB35-29A6EE7D0E2E}"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B3726-8DCC-4EAC-A48D-45C7C7D253FD}"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441F90-9037-4D8C-BB35-29A6EE7D0E2E}"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B3726-8DCC-4EAC-A48D-45C7C7D253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441F90-9037-4D8C-BB35-29A6EE7D0E2E}" type="datetimeFigureOut">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B3726-8DCC-4EAC-A48D-45C7C7D253FD}"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1F90-9037-4D8C-BB35-29A6EE7D0E2E}"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FB3726-8DCC-4EAC-A48D-45C7C7D253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6441F90-9037-4D8C-BB35-29A6EE7D0E2E}"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B3726-8DCC-4EAC-A48D-45C7C7D253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6441F90-9037-4D8C-BB35-29A6EE7D0E2E}" type="datetimeFigureOut">
              <a:rPr lang="en-US" smtClean="0"/>
              <a:pPr/>
              <a:t>4/18/2018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7FB3726-8DCC-4EAC-A48D-45C7C7D253F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441F90-9037-4D8C-BB35-29A6EE7D0E2E}" type="datetimeFigureOut">
              <a:rPr lang="en-US" smtClean="0"/>
              <a:pPr/>
              <a:t>4/18/2018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FB3726-8DCC-4EAC-A48D-45C7C7D253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hti.edu/bursar/tuitionfe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51435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dirty="0" smtClean="0"/>
              <a:t/>
            </a:r>
            <a:br>
              <a:rPr lang="en-US" dirty="0" smtClean="0"/>
            </a:br>
            <a:endParaRPr lang="en-US" dirty="0"/>
          </a:p>
        </p:txBody>
      </p:sp>
      <p:sp>
        <p:nvSpPr>
          <p:cNvPr id="4" name="TextBox 3"/>
          <p:cNvSpPr txBox="1"/>
          <p:nvPr/>
        </p:nvSpPr>
        <p:spPr>
          <a:xfrm>
            <a:off x="304800" y="228600"/>
            <a:ext cx="8610600" cy="5016758"/>
          </a:xfrm>
          <a:prstGeom prst="rect">
            <a:avLst/>
          </a:prstGeom>
          <a:noFill/>
        </p:spPr>
        <p:txBody>
          <a:bodyPr wrap="square" rtlCol="0">
            <a:spAutoFit/>
          </a:bodyPr>
          <a:lstStyle/>
          <a:p>
            <a:pPr algn="ctr"/>
            <a:r>
              <a:rPr lang="en-US" sz="3200" dirty="0" smtClean="0"/>
              <a:t>WELCOME TO </a:t>
            </a:r>
          </a:p>
          <a:p>
            <a:pPr algn="ctr"/>
            <a:r>
              <a:rPr lang="en-US" sz="3200" dirty="0" smtClean="0"/>
              <a:t>NHTI – CONCORD’S COMMUNITY COLLEGE’S</a:t>
            </a:r>
          </a:p>
          <a:p>
            <a:pPr algn="ctr"/>
            <a:endParaRPr lang="en-US" sz="3200" dirty="0"/>
          </a:p>
          <a:p>
            <a:pPr algn="ctr"/>
            <a:endParaRPr lang="en-US" sz="3200" dirty="0" smtClean="0"/>
          </a:p>
          <a:p>
            <a:pPr algn="ctr"/>
            <a:endParaRPr lang="en-US" sz="3200" dirty="0" smtClean="0"/>
          </a:p>
          <a:p>
            <a:pPr algn="ctr"/>
            <a:endParaRPr lang="en-US" sz="3200" dirty="0"/>
          </a:p>
          <a:p>
            <a:pPr algn="ctr"/>
            <a:endParaRPr lang="en-US" sz="3200" dirty="0" smtClean="0"/>
          </a:p>
          <a:p>
            <a:pPr algn="ctr"/>
            <a:endParaRPr lang="en-US" sz="3200" dirty="0"/>
          </a:p>
          <a:p>
            <a:pPr algn="ctr"/>
            <a:r>
              <a:rPr lang="en-US" sz="3200" dirty="0" smtClean="0"/>
              <a:t>RADIATION THERAPY INTERVIEWS</a:t>
            </a:r>
            <a:endParaRPr lang="en-US" sz="3200" dirty="0"/>
          </a:p>
        </p:txBody>
      </p:sp>
    </p:spTree>
  </p:cSld>
  <p:clrMapOvr>
    <a:masterClrMapping/>
  </p:clrMapOvr>
  <p:transition spd="slow" advClick="0" advTm="453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143000"/>
            <a:ext cx="8077200" cy="4724400"/>
          </a:xfrm>
        </p:spPr>
        <p:txBody>
          <a:bodyPr>
            <a:normAutofit fontScale="40000" lnSpcReduction="20000"/>
          </a:bodyPr>
          <a:lstStyle/>
          <a:p>
            <a:pPr algn="ctr">
              <a:buNone/>
            </a:pPr>
            <a:r>
              <a:rPr lang="en-US" sz="5500" b="1" dirty="0" smtClean="0"/>
              <a:t>NHTI-Radiation Therapy Program</a:t>
            </a:r>
            <a:endParaRPr lang="en-US" sz="5500" dirty="0" smtClean="0"/>
          </a:p>
          <a:p>
            <a:pPr algn="ctr">
              <a:buNone/>
            </a:pPr>
            <a:r>
              <a:rPr lang="en-US" sz="5500" b="1" dirty="0" smtClean="0"/>
              <a:t>Uniform and Accessory Price List</a:t>
            </a:r>
            <a:endParaRPr lang="en-US" sz="5500" dirty="0" smtClean="0"/>
          </a:p>
          <a:p>
            <a:pPr algn="ctr">
              <a:buNone/>
            </a:pPr>
            <a:r>
              <a:rPr lang="en-US" sz="4900" i="1" dirty="0" smtClean="0"/>
              <a:t>Prices effective as of  4/5/12. Prices are subject to change without notice</a:t>
            </a:r>
            <a:r>
              <a:rPr lang="en-US" sz="3400" i="1" dirty="0" smtClean="0"/>
              <a:t>.</a:t>
            </a:r>
          </a:p>
          <a:p>
            <a:pPr algn="ctr">
              <a:buNone/>
            </a:pPr>
            <a:endParaRPr lang="en-US" dirty="0" smtClean="0"/>
          </a:p>
          <a:p>
            <a:pPr algn="ctr">
              <a:buNone/>
            </a:pPr>
            <a:r>
              <a:rPr lang="en-US" dirty="0" smtClean="0"/>
              <a:t> </a:t>
            </a:r>
          </a:p>
          <a:p>
            <a:pPr>
              <a:buNone/>
            </a:pPr>
            <a:r>
              <a:rPr lang="en-US" sz="4300" u="sng" dirty="0" smtClean="0">
                <a:latin typeface="Arial" pitchFamily="34" charset="0"/>
                <a:cs typeface="Arial" pitchFamily="34" charset="0"/>
              </a:rPr>
              <a:t>Item Description						Price Each</a:t>
            </a:r>
            <a:endParaRPr lang="en-US" sz="4300" dirty="0" smtClean="0">
              <a:latin typeface="Arial" pitchFamily="34" charset="0"/>
              <a:cs typeface="Arial" pitchFamily="34" charset="0"/>
            </a:endParaRPr>
          </a:p>
          <a:p>
            <a:pPr>
              <a:buNone/>
            </a:pPr>
            <a:r>
              <a:rPr lang="en-US" sz="4300" dirty="0" smtClean="0">
                <a:latin typeface="Arial" pitchFamily="34" charset="0"/>
                <a:cs typeface="Arial" pitchFamily="34" charset="0"/>
              </a:rPr>
              <a:t> </a:t>
            </a:r>
          </a:p>
          <a:p>
            <a:pPr>
              <a:buNone/>
            </a:pPr>
            <a:r>
              <a:rPr lang="en-US" sz="4300" u="sng" dirty="0" smtClean="0">
                <a:latin typeface="Arial" pitchFamily="34" charset="0"/>
                <a:cs typeface="Arial" pitchFamily="34" charset="0"/>
              </a:rPr>
              <a:t>Woman’s Items:</a:t>
            </a:r>
            <a:endParaRPr lang="en-US" sz="4300" dirty="0" smtClean="0">
              <a:latin typeface="Arial" pitchFamily="34" charset="0"/>
              <a:cs typeface="Arial" pitchFamily="34" charset="0"/>
            </a:endParaRPr>
          </a:p>
          <a:p>
            <a:pPr>
              <a:buNone/>
            </a:pPr>
            <a:r>
              <a:rPr lang="en-US" sz="4300" dirty="0" smtClean="0">
                <a:latin typeface="Arial" pitchFamily="34" charset="0"/>
                <a:cs typeface="Arial" pitchFamily="34" charset="0"/>
              </a:rPr>
              <a:t>White scrub jacket w/ wine logo embroidery			21.15</a:t>
            </a:r>
          </a:p>
          <a:p>
            <a:pPr>
              <a:buNone/>
            </a:pPr>
            <a:r>
              <a:rPr lang="en-US" sz="4300" dirty="0" smtClean="0">
                <a:latin typeface="Arial" pitchFamily="34" charset="0"/>
                <a:cs typeface="Arial" pitchFamily="34" charset="0"/>
              </a:rPr>
              <a:t>Blue scrub top w/ white logo embroidery			18.65</a:t>
            </a:r>
          </a:p>
          <a:p>
            <a:pPr>
              <a:buNone/>
            </a:pPr>
            <a:r>
              <a:rPr lang="en-US" sz="4300" dirty="0" smtClean="0">
                <a:latin typeface="Arial" pitchFamily="34" charset="0"/>
                <a:cs typeface="Arial" pitchFamily="34" charset="0"/>
              </a:rPr>
              <a:t>Blue drawstring scrub pant					13.50</a:t>
            </a:r>
          </a:p>
          <a:p>
            <a:pPr>
              <a:buNone/>
            </a:pPr>
            <a:r>
              <a:rPr lang="en-US" sz="4300" dirty="0" smtClean="0">
                <a:latin typeface="Arial" pitchFamily="34" charset="0"/>
                <a:cs typeface="Arial" pitchFamily="34" charset="0"/>
              </a:rPr>
              <a:t> </a:t>
            </a:r>
          </a:p>
          <a:p>
            <a:pPr>
              <a:buNone/>
            </a:pPr>
            <a:r>
              <a:rPr lang="en-US" sz="4300" u="sng" dirty="0" smtClean="0">
                <a:latin typeface="Arial" pitchFamily="34" charset="0"/>
                <a:cs typeface="Arial" pitchFamily="34" charset="0"/>
              </a:rPr>
              <a:t>Men’s Items:</a:t>
            </a:r>
            <a:endParaRPr lang="en-US" sz="4300" dirty="0" smtClean="0">
              <a:latin typeface="Arial" pitchFamily="34" charset="0"/>
              <a:cs typeface="Arial" pitchFamily="34" charset="0"/>
            </a:endParaRPr>
          </a:p>
          <a:p>
            <a:pPr>
              <a:buNone/>
            </a:pPr>
            <a:r>
              <a:rPr lang="en-US" sz="4300" dirty="0" smtClean="0">
                <a:latin typeface="Arial" pitchFamily="34" charset="0"/>
                <a:cs typeface="Arial" pitchFamily="34" charset="0"/>
              </a:rPr>
              <a:t>White scrub jacket w/ wine logo embroidery			23.90</a:t>
            </a:r>
          </a:p>
          <a:p>
            <a:pPr>
              <a:buNone/>
            </a:pPr>
            <a:r>
              <a:rPr lang="en-US" sz="4300" dirty="0" smtClean="0">
                <a:latin typeface="Arial" pitchFamily="34" charset="0"/>
                <a:cs typeface="Arial" pitchFamily="34" charset="0"/>
              </a:rPr>
              <a:t>Blue scrub top w/ white logo embroidery			16.40</a:t>
            </a:r>
          </a:p>
          <a:p>
            <a:pPr>
              <a:buNone/>
            </a:pPr>
            <a:r>
              <a:rPr lang="en-US" sz="4300" dirty="0" smtClean="0">
                <a:latin typeface="Arial" pitchFamily="34" charset="0"/>
                <a:cs typeface="Arial" pitchFamily="34" charset="0"/>
              </a:rPr>
              <a:t>Blue drawstring scrub pant					13.50</a:t>
            </a:r>
          </a:p>
          <a:p>
            <a:pPr>
              <a:buNone/>
            </a:pPr>
            <a:r>
              <a:rPr lang="en-US" sz="4300" dirty="0" smtClean="0">
                <a:latin typeface="Arial" pitchFamily="34" charset="0"/>
                <a:cs typeface="Arial" pitchFamily="34" charset="0"/>
              </a:rPr>
              <a:t> </a:t>
            </a:r>
          </a:p>
          <a:p>
            <a:pPr>
              <a:buNone/>
            </a:pPr>
            <a:endParaRPr lang="en-US" sz="4300" dirty="0" smtClean="0">
              <a:latin typeface="Arial" pitchFamily="34" charset="0"/>
              <a:cs typeface="Arial" pitchFamily="34" charset="0"/>
            </a:endParaRPr>
          </a:p>
          <a:p>
            <a:pPr>
              <a:buNone/>
            </a:pPr>
            <a:endParaRPr lang="en-US" sz="4300" dirty="0">
              <a:latin typeface="Arial" pitchFamily="34" charset="0"/>
              <a:cs typeface="Arial" pitchFamily="34" charset="0"/>
            </a:endParaRPr>
          </a:p>
        </p:txBody>
      </p:sp>
      <p:sp>
        <p:nvSpPr>
          <p:cNvPr id="2" name="Title 1"/>
          <p:cNvSpPr>
            <a:spLocks noGrp="1"/>
          </p:cNvSpPr>
          <p:nvPr>
            <p:ph type="title"/>
          </p:nvPr>
        </p:nvSpPr>
        <p:spPr>
          <a:xfrm>
            <a:off x="29183" y="152400"/>
            <a:ext cx="8229600" cy="762000"/>
          </a:xfrm>
        </p:spPr>
        <p:txBody>
          <a:bodyPr>
            <a:normAutofit fontScale="90000"/>
          </a:bodyPr>
          <a:lstStyle/>
          <a:p>
            <a:pPr algn="ctr"/>
            <a:r>
              <a:rPr lang="en-US" sz="5400" i="1" u="sng" dirty="0" smtClean="0">
                <a:effectLst>
                  <a:outerShdw blurRad="38100" dist="38100" dir="2700000" algn="tl">
                    <a:srgbClr val="000000">
                      <a:alpha val="43137"/>
                    </a:srgbClr>
                  </a:outerShdw>
                </a:effectLst>
                <a:latin typeface="Algerian" pitchFamily="82" charset="0"/>
              </a:rPr>
              <a:t>UNIFORM COSTS</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945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828800"/>
            <a:ext cx="7239000" cy="4846320"/>
          </a:xfrm>
        </p:spPr>
        <p:txBody>
          <a:bodyPr>
            <a:normAutofit/>
          </a:bodyPr>
          <a:lstStyle/>
          <a:p>
            <a:r>
              <a:rPr lang="en-US" dirty="0" smtClean="0"/>
              <a:t>All radiation therapy textbooks required for the ENTIRE program are sold in a bundle (with the exception of maybe 1 or 2).  This results in a savings of approximately $400 compared to purchasing individually</a:t>
            </a:r>
          </a:p>
          <a:p>
            <a:endParaRPr lang="en-US" dirty="0" smtClean="0"/>
          </a:p>
          <a:p>
            <a:r>
              <a:rPr lang="en-US" dirty="0" smtClean="0"/>
              <a:t>Plan to spend approximately $900.  You will have the opportunity to purchase on the day of orientation</a:t>
            </a:r>
          </a:p>
          <a:p>
            <a:endParaRPr lang="en-US" dirty="0"/>
          </a:p>
        </p:txBody>
      </p:sp>
      <p:sp>
        <p:nvSpPr>
          <p:cNvPr id="2" name="Title 1"/>
          <p:cNvSpPr>
            <a:spLocks noGrp="1"/>
          </p:cNvSpPr>
          <p:nvPr>
            <p:ph type="title"/>
          </p:nvPr>
        </p:nvSpPr>
        <p:spPr>
          <a:xfrm>
            <a:off x="457200" y="152400"/>
            <a:ext cx="8229600" cy="1447800"/>
          </a:xfrm>
        </p:spPr>
        <p:txBody>
          <a:bodyPr>
            <a:normAutofit/>
          </a:bodyPr>
          <a:lstStyle/>
          <a:p>
            <a:pPr algn="ctr"/>
            <a:r>
              <a:rPr lang="en-US" sz="5400" i="1" dirty="0" smtClean="0">
                <a:effectLst>
                  <a:outerShdw blurRad="38100" dist="38100" dir="2700000" algn="tl">
                    <a:srgbClr val="000000">
                      <a:alpha val="43137"/>
                    </a:srgbClr>
                  </a:outerShdw>
                </a:effectLst>
                <a:latin typeface="Algerian" pitchFamily="82" charset="0"/>
              </a:rPr>
              <a:t>      </a:t>
            </a:r>
            <a:r>
              <a:rPr lang="en-US" sz="5400" i="1" u="sng" dirty="0" smtClean="0">
                <a:effectLst>
                  <a:outerShdw blurRad="38100" dist="38100" dir="2700000" algn="tl">
                    <a:srgbClr val="000000">
                      <a:alpha val="43137"/>
                    </a:srgbClr>
                  </a:outerShdw>
                </a:effectLst>
                <a:latin typeface="Algerian" pitchFamily="82" charset="0"/>
              </a:rPr>
              <a:t>TEXTBOOK COSTS</a:t>
            </a:r>
            <a:endParaRPr lang="en-US" sz="5400" i="1" u="sng" dirty="0">
              <a:effectLst>
                <a:outerShdw blurRad="38100" dist="38100" dir="2700000" algn="tl">
                  <a:srgbClr val="000000">
                    <a:alpha val="43137"/>
                  </a:srgbClr>
                </a:outerShdw>
              </a:effectLst>
              <a:latin typeface="Algerian" pitchFamily="82" charset="0"/>
            </a:endParaRPr>
          </a:p>
        </p:txBody>
      </p:sp>
      <p:pic>
        <p:nvPicPr>
          <p:cNvPr id="1028" name="Picture 4" descr="C:\Documents and Settings\sgraham\Local Settings\Temporary Internet Files\Content.IE5\2OUQ7EJF\MPj04394650000[1].jpg"/>
          <p:cNvPicPr>
            <a:picLocks noChangeAspect="1" noChangeArrowheads="1"/>
          </p:cNvPicPr>
          <p:nvPr/>
        </p:nvPicPr>
        <p:blipFill>
          <a:blip r:embed="rId2" cstate="print"/>
          <a:srcRect/>
          <a:stretch>
            <a:fillRect/>
          </a:stretch>
        </p:blipFill>
        <p:spPr bwMode="auto">
          <a:xfrm>
            <a:off x="609600" y="381000"/>
            <a:ext cx="1511525" cy="1143000"/>
          </a:xfrm>
          <a:prstGeom prst="rect">
            <a:avLst/>
          </a:prstGeom>
          <a:noFill/>
        </p:spPr>
      </p:pic>
    </p:spTree>
  </p:cSld>
  <p:clrMapOvr>
    <a:masterClrMapping/>
  </p:clrMapOvr>
  <p:transition spd="slow" advClick="0" advTm="2031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you have questions regarding transfer credits, please contact the Admissions office.  Students are responsible for sending in official transcripts from other colleges, providing course descriptions and finalizing transfer credit.</a:t>
            </a:r>
          </a:p>
          <a:p>
            <a:endParaRPr lang="en-US" dirty="0" smtClean="0"/>
          </a:p>
          <a:p>
            <a:endParaRPr lang="en-US" dirty="0" smtClean="0"/>
          </a:p>
          <a:p>
            <a:pPr algn="ctr">
              <a:buNone/>
            </a:pPr>
            <a:r>
              <a:rPr lang="en-US" dirty="0" smtClean="0"/>
              <a:t>For more information, please contact the Admissions Office at 603-230-4011</a:t>
            </a:r>
          </a:p>
          <a:p>
            <a:pPr>
              <a:buNone/>
            </a:pPr>
            <a:endParaRPr lang="en-US" dirty="0" smtClean="0"/>
          </a:p>
        </p:txBody>
      </p:sp>
      <p:sp>
        <p:nvSpPr>
          <p:cNvPr id="3" name="Title 2"/>
          <p:cNvSpPr>
            <a:spLocks noGrp="1"/>
          </p:cNvSpPr>
          <p:nvPr>
            <p:ph type="title"/>
          </p:nvPr>
        </p:nvSpPr>
        <p:spPr>
          <a:xfrm>
            <a:off x="457200" y="12970"/>
            <a:ext cx="7239000" cy="1143000"/>
          </a:xfrm>
        </p:spPr>
        <p:txBody>
          <a:bodyPr/>
          <a:lstStyle/>
          <a:p>
            <a:pPr algn="ctr"/>
            <a:r>
              <a:rPr lang="en-US" i="1" u="sng" dirty="0" smtClean="0">
                <a:effectLst>
                  <a:outerShdw blurRad="38100" dist="38100" dir="2700000" algn="tl">
                    <a:srgbClr val="000000">
                      <a:alpha val="43137"/>
                    </a:srgbClr>
                  </a:outerShdw>
                </a:effectLst>
                <a:latin typeface="Algerian" pitchFamily="82" charset="0"/>
              </a:rPr>
              <a:t>TRANSFER CREDITS </a:t>
            </a:r>
            <a:endParaRPr lang="en-US"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2278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8229600" cy="4953000"/>
          </a:xfrm>
        </p:spPr>
        <p:txBody>
          <a:bodyPr>
            <a:normAutofit/>
          </a:bodyPr>
          <a:lstStyle/>
          <a:p>
            <a:pPr lvl="1"/>
            <a:r>
              <a:rPr lang="en-US" sz="2000" dirty="0" smtClean="0">
                <a:solidFill>
                  <a:schemeClr val="tx1"/>
                </a:solidFill>
              </a:rPr>
              <a:t>The program contains many pre-requisites and  co-requisites courses .  For example, dismissal from any clinical component    of the program will result in dismissal from all RTH courses in progress at that time regardless of academic standing in the courses.  Conversely, failure in a didactic (academic) course    will result in dismissal from the corresponding clinical course regardless of standing in the clinical setting</a:t>
            </a:r>
          </a:p>
          <a:p>
            <a:pPr lvl="1"/>
            <a:endParaRPr lang="en-US" dirty="0" smtClean="0">
              <a:solidFill>
                <a:schemeClr val="tx1"/>
              </a:solidFill>
            </a:endParaRPr>
          </a:p>
          <a:p>
            <a:pPr lvl="1"/>
            <a:r>
              <a:rPr lang="en-US" sz="2000" dirty="0" smtClean="0">
                <a:solidFill>
                  <a:schemeClr val="tx1"/>
                </a:solidFill>
              </a:rPr>
              <a:t>Please be aware that a failure resulting in suspension will     result in a set-back of one year in your education since you cannot return to the program until the proper courses are available again.  A dismissal will result in your exclusion from   the program permanently</a:t>
            </a:r>
          </a:p>
          <a:p>
            <a:pPr lvl="1"/>
            <a:endParaRPr lang="en-US" dirty="0"/>
          </a:p>
        </p:txBody>
      </p:sp>
      <p:sp>
        <p:nvSpPr>
          <p:cNvPr id="3" name="Title 2"/>
          <p:cNvSpPr>
            <a:spLocks noGrp="1"/>
          </p:cNvSpPr>
          <p:nvPr>
            <p:ph type="title"/>
          </p:nvPr>
        </p:nvSpPr>
        <p:spPr>
          <a:xfrm>
            <a:off x="304800" y="29183"/>
            <a:ext cx="8458200" cy="914400"/>
          </a:xfrm>
        </p:spPr>
        <p:txBody>
          <a:bodyPr>
            <a:normAutofit fontScale="90000"/>
          </a:bodyPr>
          <a:lstStyle/>
          <a:p>
            <a:pPr algn="ctr"/>
            <a:r>
              <a:rPr lang="en-US" sz="3600" u="sng" dirty="0" smtClean="0"/>
              <a:t>PRE-REQUISITES AND CO-REQUISITES </a:t>
            </a:r>
            <a:endParaRPr lang="en-US" sz="3600" u="sng" dirty="0"/>
          </a:p>
        </p:txBody>
      </p:sp>
    </p:spTree>
  </p:cSld>
  <p:clrMapOvr>
    <a:masterClrMapping/>
  </p:clrMapOvr>
  <p:transition spd="slow" advClick="0" advTm="3323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95800"/>
          </a:xfrm>
        </p:spPr>
        <p:txBody>
          <a:bodyPr>
            <a:normAutofit lnSpcReduction="10000"/>
          </a:bodyPr>
          <a:lstStyle/>
          <a:p>
            <a:r>
              <a:rPr lang="en-US" sz="2400" u="sng" dirty="0" smtClean="0">
                <a:solidFill>
                  <a:srgbClr val="002060"/>
                </a:solidFill>
              </a:rPr>
              <a:t>FRESHMAN YEAR </a:t>
            </a:r>
          </a:p>
          <a:p>
            <a:pPr>
              <a:buNone/>
            </a:pPr>
            <a:r>
              <a:rPr lang="en-US" sz="1800" u="sng" dirty="0" smtClean="0"/>
              <a:t>Fall</a:t>
            </a:r>
          </a:p>
          <a:p>
            <a:pPr lvl="1"/>
            <a:r>
              <a:rPr lang="en-US" sz="1600" dirty="0" smtClean="0"/>
              <a:t>Monday</a:t>
            </a:r>
            <a:r>
              <a:rPr lang="en-US" sz="1600" dirty="0"/>
              <a:t> </a:t>
            </a:r>
            <a:r>
              <a:rPr lang="en-US" sz="1600" dirty="0" smtClean="0"/>
              <a:t>and</a:t>
            </a:r>
            <a:r>
              <a:rPr lang="en-US" sz="1600" dirty="0" smtClean="0"/>
              <a:t> Tuesday </a:t>
            </a:r>
            <a:endParaRPr lang="en-US" sz="1600" dirty="0" smtClean="0"/>
          </a:p>
          <a:p>
            <a:pPr>
              <a:buNone/>
            </a:pPr>
            <a:r>
              <a:rPr lang="en-US" sz="1800" u="sng" dirty="0" smtClean="0"/>
              <a:t>Spring</a:t>
            </a:r>
            <a:endParaRPr lang="en-US" sz="1800" dirty="0" smtClean="0"/>
          </a:p>
          <a:p>
            <a:pPr lvl="1"/>
            <a:r>
              <a:rPr lang="en-US" sz="1600" dirty="0" smtClean="0"/>
              <a:t>Wednesday </a:t>
            </a:r>
            <a:endParaRPr lang="en-US" sz="1600" dirty="0" smtClean="0"/>
          </a:p>
          <a:p>
            <a:pPr>
              <a:buNone/>
            </a:pPr>
            <a:r>
              <a:rPr lang="en-US" sz="1800" u="sng" dirty="0" smtClean="0"/>
              <a:t>Summer</a:t>
            </a:r>
            <a:endParaRPr lang="en-US" sz="1800" dirty="0" smtClean="0"/>
          </a:p>
          <a:p>
            <a:pPr lvl="1"/>
            <a:r>
              <a:rPr lang="en-US" sz="1600" dirty="0" smtClean="0"/>
              <a:t>Wednesday </a:t>
            </a:r>
          </a:p>
          <a:p>
            <a:pPr>
              <a:buNone/>
            </a:pPr>
            <a:endParaRPr lang="en-US" sz="1800" dirty="0" smtClean="0"/>
          </a:p>
          <a:p>
            <a:r>
              <a:rPr lang="en-US" sz="2400" u="sng" dirty="0" smtClean="0">
                <a:solidFill>
                  <a:srgbClr val="002060"/>
                </a:solidFill>
              </a:rPr>
              <a:t>SENIOR YEAR </a:t>
            </a:r>
          </a:p>
          <a:p>
            <a:pPr>
              <a:buNone/>
            </a:pPr>
            <a:r>
              <a:rPr lang="en-US" sz="1800" u="sng" dirty="0" smtClean="0"/>
              <a:t>Fall</a:t>
            </a:r>
            <a:endParaRPr lang="en-US" sz="1800" dirty="0" smtClean="0"/>
          </a:p>
          <a:p>
            <a:pPr lvl="1"/>
            <a:r>
              <a:rPr lang="en-US" sz="1600" dirty="0" smtClean="0"/>
              <a:t>Thursday</a:t>
            </a:r>
            <a:endParaRPr lang="en-US" sz="2400" u="sng" dirty="0" smtClean="0">
              <a:solidFill>
                <a:schemeClr val="bg1"/>
              </a:solidFill>
            </a:endParaRPr>
          </a:p>
          <a:p>
            <a:pPr>
              <a:buNone/>
            </a:pPr>
            <a:r>
              <a:rPr lang="en-US" sz="1800" u="sng" dirty="0" smtClean="0"/>
              <a:t>Spring</a:t>
            </a:r>
          </a:p>
          <a:p>
            <a:pPr lvl="1"/>
            <a:r>
              <a:rPr lang="en-US" sz="1600" dirty="0" smtClean="0"/>
              <a:t>Tuesday</a:t>
            </a:r>
          </a:p>
          <a:p>
            <a:pPr>
              <a:buNone/>
            </a:pPr>
            <a:r>
              <a:rPr lang="en-US" sz="1800" u="sng" dirty="0" smtClean="0"/>
              <a:t>Summer</a:t>
            </a:r>
            <a:endParaRPr lang="en-US" sz="1800" dirty="0" smtClean="0"/>
          </a:p>
          <a:p>
            <a:pPr lvl="1"/>
            <a:r>
              <a:rPr lang="en-US" sz="1600" dirty="0" smtClean="0"/>
              <a:t>Tuesday</a:t>
            </a:r>
          </a:p>
          <a:p>
            <a:pPr lvl="1"/>
            <a:endParaRPr lang="en-US" sz="1600" dirty="0" smtClean="0"/>
          </a:p>
          <a:p>
            <a:endParaRPr lang="en-US" dirty="0" smtClean="0"/>
          </a:p>
          <a:p>
            <a:pPr lvl="1"/>
            <a:endParaRPr lang="en-US" u="sng" dirty="0"/>
          </a:p>
        </p:txBody>
      </p:sp>
      <p:sp>
        <p:nvSpPr>
          <p:cNvPr id="2" name="Title 1"/>
          <p:cNvSpPr>
            <a:spLocks noGrp="1"/>
          </p:cNvSpPr>
          <p:nvPr>
            <p:ph type="title"/>
          </p:nvPr>
        </p:nvSpPr>
        <p:spPr/>
        <p:txBody>
          <a:bodyPr>
            <a:normAutofit fontScale="90000"/>
          </a:bodyPr>
          <a:lstStyle/>
          <a:p>
            <a:pPr algn="ctr"/>
            <a:r>
              <a:rPr lang="en-US" sz="4900" i="1" u="sng" dirty="0" smtClean="0">
                <a:effectLst>
                  <a:outerShdw blurRad="38100" dist="38100" dir="2700000" algn="tl">
                    <a:srgbClr val="000000">
                      <a:alpha val="43137"/>
                    </a:srgbClr>
                  </a:outerShdw>
                </a:effectLst>
                <a:latin typeface="Algerian" pitchFamily="82" charset="0"/>
              </a:rPr>
              <a:t>ACADEMIC DAYS -Associates</a:t>
            </a:r>
            <a:br>
              <a:rPr lang="en-US" sz="4900" i="1" u="sng" dirty="0" smtClean="0">
                <a:effectLst>
                  <a:outerShdw blurRad="38100" dist="38100" dir="2700000" algn="tl">
                    <a:srgbClr val="000000">
                      <a:alpha val="43137"/>
                    </a:srgbClr>
                  </a:outerShdw>
                </a:effectLst>
                <a:latin typeface="Algerian" pitchFamily="82" charset="0"/>
              </a:rPr>
            </a:br>
            <a:r>
              <a:rPr lang="en-US" sz="3600" i="1" dirty="0" smtClean="0">
                <a:effectLst>
                  <a:outerShdw blurRad="38100" dist="38100" dir="2700000" algn="tl">
                    <a:srgbClr val="000000">
                      <a:alpha val="43137"/>
                    </a:srgbClr>
                  </a:outerShdw>
                </a:effectLst>
                <a:latin typeface="Algerian" pitchFamily="82" charset="0"/>
              </a:rPr>
              <a:t>(lecture &amp;  lab days)</a:t>
            </a:r>
            <a:endParaRPr lang="en-US" sz="5400" i="1"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0875"/>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14800"/>
          </a:xfrm>
        </p:spPr>
        <p:txBody>
          <a:bodyPr>
            <a:normAutofit/>
          </a:bodyPr>
          <a:lstStyle/>
          <a:p>
            <a:r>
              <a:rPr lang="en-US" sz="2400" u="sng" dirty="0" smtClean="0">
                <a:solidFill>
                  <a:srgbClr val="002060"/>
                </a:solidFill>
              </a:rPr>
              <a:t>FRESHMAN YEAR </a:t>
            </a:r>
          </a:p>
          <a:p>
            <a:pPr>
              <a:buNone/>
            </a:pPr>
            <a:r>
              <a:rPr lang="en-US" sz="1800" u="sng" dirty="0" smtClean="0"/>
              <a:t>Fall</a:t>
            </a:r>
          </a:p>
          <a:p>
            <a:pPr lvl="1"/>
            <a:r>
              <a:rPr lang="en-US" sz="1600" dirty="0" smtClean="0"/>
              <a:t>Monday and Thursday</a:t>
            </a:r>
          </a:p>
          <a:p>
            <a:pPr>
              <a:buNone/>
            </a:pPr>
            <a:r>
              <a:rPr lang="en-US" sz="1800" u="sng" dirty="0" smtClean="0"/>
              <a:t>Spring</a:t>
            </a:r>
            <a:endParaRPr lang="en-US" sz="1800" dirty="0" smtClean="0"/>
          </a:p>
          <a:p>
            <a:pPr lvl="1"/>
            <a:r>
              <a:rPr lang="en-US" sz="1600" dirty="0" smtClean="0"/>
              <a:t>Tuesday</a:t>
            </a:r>
          </a:p>
          <a:p>
            <a:pPr>
              <a:buNone/>
            </a:pPr>
            <a:r>
              <a:rPr lang="en-US" sz="1800" u="sng" dirty="0" smtClean="0"/>
              <a:t>Summer</a:t>
            </a:r>
            <a:endParaRPr lang="en-US" sz="1800" dirty="0" smtClean="0"/>
          </a:p>
          <a:p>
            <a:pPr lvl="1"/>
            <a:r>
              <a:rPr lang="en-US" sz="1600" dirty="0" smtClean="0"/>
              <a:t>Wednesday</a:t>
            </a:r>
          </a:p>
          <a:p>
            <a:pPr>
              <a:buNone/>
            </a:pPr>
            <a:endParaRPr lang="en-US" sz="1800" dirty="0" smtClean="0"/>
          </a:p>
          <a:p>
            <a:r>
              <a:rPr lang="en-US" sz="2400" u="sng" dirty="0" smtClean="0">
                <a:solidFill>
                  <a:srgbClr val="002060"/>
                </a:solidFill>
              </a:rPr>
              <a:t>SENIOR YEAR </a:t>
            </a:r>
          </a:p>
          <a:p>
            <a:pPr>
              <a:buNone/>
            </a:pPr>
            <a:r>
              <a:rPr lang="en-US" sz="1800" u="sng" dirty="0" smtClean="0"/>
              <a:t>Fall</a:t>
            </a:r>
            <a:endParaRPr lang="en-US" sz="1800" dirty="0" smtClean="0"/>
          </a:p>
          <a:p>
            <a:pPr lvl="1"/>
            <a:r>
              <a:rPr lang="en-US" sz="1600" dirty="0" smtClean="0"/>
              <a:t>Tuesday</a:t>
            </a:r>
            <a:endParaRPr lang="en-US" u="sng" dirty="0"/>
          </a:p>
        </p:txBody>
      </p:sp>
      <p:sp>
        <p:nvSpPr>
          <p:cNvPr id="2" name="Title 1"/>
          <p:cNvSpPr>
            <a:spLocks noGrp="1"/>
          </p:cNvSpPr>
          <p:nvPr>
            <p:ph type="title"/>
          </p:nvPr>
        </p:nvSpPr>
        <p:spPr/>
        <p:txBody>
          <a:bodyPr>
            <a:normAutofit fontScale="90000"/>
          </a:bodyPr>
          <a:lstStyle/>
          <a:p>
            <a:pPr algn="ctr"/>
            <a:r>
              <a:rPr lang="en-US" sz="4400" i="1" u="sng" dirty="0" smtClean="0">
                <a:effectLst>
                  <a:outerShdw blurRad="38100" dist="38100" dir="2700000" algn="tl">
                    <a:srgbClr val="000000">
                      <a:alpha val="43137"/>
                    </a:srgbClr>
                  </a:outerShdw>
                </a:effectLst>
                <a:latin typeface="Algerian" pitchFamily="82" charset="0"/>
              </a:rPr>
              <a:t>ACADEMIC DAYS -Certificate</a:t>
            </a:r>
            <a:br>
              <a:rPr lang="en-US" sz="4400" i="1" u="sng" dirty="0" smtClean="0">
                <a:effectLst>
                  <a:outerShdw blurRad="38100" dist="38100" dir="2700000" algn="tl">
                    <a:srgbClr val="000000">
                      <a:alpha val="43137"/>
                    </a:srgbClr>
                  </a:outerShdw>
                </a:effectLst>
                <a:latin typeface="Algerian" pitchFamily="82" charset="0"/>
              </a:rPr>
            </a:br>
            <a:r>
              <a:rPr lang="en-US" sz="3600" i="1" dirty="0" smtClean="0">
                <a:effectLst>
                  <a:outerShdw blurRad="38100" dist="38100" dir="2700000" algn="tl">
                    <a:srgbClr val="000000">
                      <a:alpha val="43137"/>
                    </a:srgbClr>
                  </a:outerShdw>
                </a:effectLst>
                <a:latin typeface="Algerian" pitchFamily="82" charset="0"/>
              </a:rPr>
              <a:t>(lecture &amp;  lab days)</a:t>
            </a:r>
            <a:endParaRPr lang="en-US" sz="5400" i="1"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1459385171"/>
      </p:ext>
    </p:extLst>
  </p:cSld>
  <p:clrMapOvr>
    <a:masterClrMapping/>
  </p:clrMapOvr>
  <p:transition spd="slow" advClick="0" advTm="10875"/>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If you are accepted into the program we assume that your education is your number one priority.  </a:t>
            </a:r>
            <a:r>
              <a:rPr lang="en-US" b="1" u="sng" dirty="0" smtClean="0"/>
              <a:t>Please organize your work schedules and personal life around your educational obligations</a:t>
            </a:r>
          </a:p>
          <a:p>
            <a:pPr>
              <a:buNone/>
            </a:pPr>
            <a:endParaRPr lang="en-US" b="1" u="sng" dirty="0" smtClean="0"/>
          </a:p>
          <a:p>
            <a:pPr marL="274320" lvl="3" indent="-274320">
              <a:spcBef>
                <a:spcPts val="600"/>
              </a:spcBef>
              <a:buClr>
                <a:schemeClr val="accent2"/>
              </a:buClr>
              <a:buNone/>
            </a:pPr>
            <a:r>
              <a:rPr lang="en-US" sz="2600" dirty="0" smtClean="0">
                <a:solidFill>
                  <a:srgbClr val="FF0000"/>
                </a:solidFill>
              </a:rPr>
              <a:t>   For every hour of class time, you should plan on 2 hours of homework.</a:t>
            </a:r>
          </a:p>
          <a:p>
            <a:pPr marL="274320" lvl="3" indent="-274320">
              <a:spcBef>
                <a:spcPts val="600"/>
              </a:spcBef>
              <a:buClr>
                <a:schemeClr val="accent2"/>
              </a:buClr>
              <a:buNone/>
            </a:pPr>
            <a:endParaRPr lang="en-US" sz="2600" dirty="0" smtClean="0"/>
          </a:p>
          <a:p>
            <a:pPr marL="274320" lvl="3" indent="-274320" algn="ctr">
              <a:spcBef>
                <a:spcPts val="600"/>
              </a:spcBef>
              <a:buClr>
                <a:schemeClr val="accent2"/>
              </a:buClr>
              <a:buNone/>
            </a:pPr>
            <a:r>
              <a:rPr lang="en-US" sz="2600" dirty="0" smtClean="0">
                <a:solidFill>
                  <a:schemeClr val="bg1"/>
                </a:solidFill>
              </a:rPr>
              <a:t>It is recommended that students work no more than 20 hours a week </a:t>
            </a:r>
          </a:p>
          <a:p>
            <a:pPr>
              <a:buNone/>
            </a:pPr>
            <a:endParaRPr lang="en-US" dirty="0"/>
          </a:p>
        </p:txBody>
      </p:sp>
      <p:sp>
        <p:nvSpPr>
          <p:cNvPr id="3" name="Title 2"/>
          <p:cNvSpPr>
            <a:spLocks noGrp="1"/>
          </p:cNvSpPr>
          <p:nvPr>
            <p:ph type="title"/>
          </p:nvPr>
        </p:nvSpPr>
        <p:spPr>
          <a:xfrm>
            <a:off x="914400" y="152400"/>
            <a:ext cx="7239000" cy="1143000"/>
          </a:xfrm>
        </p:spPr>
        <p:txBody>
          <a:bodyPr>
            <a:normAutofit/>
          </a:bodyPr>
          <a:lstStyle/>
          <a:p>
            <a:pPr algn="ctr"/>
            <a:r>
              <a:rPr lang="en-US" sz="4800" i="1" u="sng" dirty="0" smtClean="0">
                <a:effectLst>
                  <a:outerShdw blurRad="38100" dist="38100" dir="2700000" algn="tl">
                    <a:srgbClr val="000000">
                      <a:alpha val="43137"/>
                    </a:srgbClr>
                  </a:outerShdw>
                </a:effectLst>
                <a:latin typeface="Algerian" pitchFamily="82" charset="0"/>
              </a:rPr>
              <a:t>CLASS ROOM SCHEDULES</a:t>
            </a:r>
            <a:endParaRPr lang="en-US" sz="48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417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fontScale="92500" lnSpcReduction="20000"/>
          </a:bodyPr>
          <a:lstStyle/>
          <a:p>
            <a:r>
              <a:rPr lang="en-US" u="sng" dirty="0" smtClean="0">
                <a:solidFill>
                  <a:srgbClr val="002060"/>
                </a:solidFill>
              </a:rPr>
              <a:t>FRESHMAN YEAR</a:t>
            </a:r>
          </a:p>
          <a:p>
            <a:pPr>
              <a:buNone/>
            </a:pPr>
            <a:r>
              <a:rPr lang="en-US" sz="2000" u="sng" dirty="0" smtClean="0"/>
              <a:t>Fall</a:t>
            </a:r>
            <a:endParaRPr lang="en-US" sz="2000" dirty="0" smtClean="0"/>
          </a:p>
          <a:p>
            <a:pPr lvl="1"/>
            <a:r>
              <a:rPr lang="en-US" sz="1800" dirty="0" smtClean="0"/>
              <a:t>None</a:t>
            </a:r>
          </a:p>
          <a:p>
            <a:pPr>
              <a:buNone/>
            </a:pPr>
            <a:r>
              <a:rPr lang="en-US" sz="2000" u="sng" dirty="0" smtClean="0"/>
              <a:t>Spring</a:t>
            </a:r>
            <a:endParaRPr lang="en-US" sz="2000" dirty="0" smtClean="0"/>
          </a:p>
          <a:p>
            <a:pPr lvl="1"/>
            <a:r>
              <a:rPr lang="en-US" sz="1800" dirty="0" smtClean="0"/>
              <a:t>Tuesday and Thursday</a:t>
            </a:r>
          </a:p>
          <a:p>
            <a:pPr>
              <a:buNone/>
            </a:pPr>
            <a:r>
              <a:rPr lang="en-US" sz="2000" u="sng" dirty="0" smtClean="0"/>
              <a:t>Summer</a:t>
            </a:r>
            <a:endParaRPr lang="en-US" sz="2000" dirty="0" smtClean="0"/>
          </a:p>
          <a:p>
            <a:pPr lvl="1"/>
            <a:r>
              <a:rPr lang="en-US" sz="1800" dirty="0" smtClean="0"/>
              <a:t>Monday, Tuesday </a:t>
            </a:r>
            <a:r>
              <a:rPr lang="en-US" sz="1800" dirty="0" smtClean="0"/>
              <a:t>and Friday</a:t>
            </a:r>
          </a:p>
          <a:p>
            <a:pPr lvl="1">
              <a:buNone/>
            </a:pPr>
            <a:endParaRPr lang="en-US" sz="1800" u="sng" dirty="0" smtClean="0"/>
          </a:p>
          <a:p>
            <a:r>
              <a:rPr lang="en-US" u="sng" dirty="0" smtClean="0">
                <a:solidFill>
                  <a:srgbClr val="002060"/>
                </a:solidFill>
              </a:rPr>
              <a:t>SENIOR YEAR</a:t>
            </a:r>
          </a:p>
          <a:p>
            <a:pPr>
              <a:buNone/>
            </a:pPr>
            <a:r>
              <a:rPr lang="en-US" sz="2000" u="sng" dirty="0" smtClean="0"/>
              <a:t>Fall</a:t>
            </a:r>
            <a:endParaRPr lang="en-US" sz="2000" dirty="0" smtClean="0"/>
          </a:p>
          <a:p>
            <a:pPr lvl="1"/>
            <a:r>
              <a:rPr lang="en-US" sz="1800" dirty="0" smtClean="0"/>
              <a:t>Monday, Wednesday, and Friday</a:t>
            </a:r>
          </a:p>
          <a:p>
            <a:pPr>
              <a:buNone/>
            </a:pPr>
            <a:r>
              <a:rPr lang="en-US" sz="2000" u="sng" dirty="0" smtClean="0"/>
              <a:t>Spring</a:t>
            </a:r>
          </a:p>
          <a:p>
            <a:pPr lvl="1"/>
            <a:r>
              <a:rPr lang="en-US" sz="1800" dirty="0" smtClean="0"/>
              <a:t>Monday, Wednesday and Friday</a:t>
            </a:r>
          </a:p>
          <a:p>
            <a:pPr>
              <a:buNone/>
            </a:pPr>
            <a:r>
              <a:rPr lang="en-US" sz="2000" u="sng" dirty="0" smtClean="0"/>
              <a:t>Summer</a:t>
            </a:r>
            <a:endParaRPr lang="en-US" sz="2000" u="sng" dirty="0"/>
          </a:p>
          <a:p>
            <a:pPr lvl="1"/>
            <a:r>
              <a:rPr lang="en-US" sz="1800" dirty="0" smtClean="0"/>
              <a:t>Monday, Wednesday, Thursday and Friday</a:t>
            </a:r>
            <a:endParaRPr lang="en-US" sz="1800" dirty="0"/>
          </a:p>
          <a:p>
            <a:pPr lvl="1"/>
            <a:endParaRPr lang="en-US" sz="1800" dirty="0" smtClean="0"/>
          </a:p>
          <a:p>
            <a:r>
              <a:rPr lang="en-US" sz="2000" u="sng" dirty="0" smtClean="0">
                <a:solidFill>
                  <a:srgbClr val="002060"/>
                </a:solidFill>
              </a:rPr>
              <a:t>CLINICAL HOURS</a:t>
            </a:r>
          </a:p>
          <a:p>
            <a:pPr lvl="1"/>
            <a:r>
              <a:rPr lang="en-US" sz="1800" dirty="0" smtClean="0">
                <a:solidFill>
                  <a:schemeClr val="tx1"/>
                </a:solidFill>
              </a:rPr>
              <a:t>7:30 am – 4:00pm    or  8:00am – 4:30pm </a:t>
            </a:r>
          </a:p>
          <a:p>
            <a:endParaRPr lang="en-US" sz="2000" dirty="0" smtClean="0"/>
          </a:p>
          <a:p>
            <a:pPr lvl="1"/>
            <a:endParaRPr lang="en-US" sz="1800" dirty="0" smtClean="0"/>
          </a:p>
          <a:p>
            <a:pPr lvl="1"/>
            <a:endParaRPr lang="en-US" sz="1800" dirty="0"/>
          </a:p>
        </p:txBody>
      </p:sp>
      <p:sp>
        <p:nvSpPr>
          <p:cNvPr id="2" name="Title 1"/>
          <p:cNvSpPr>
            <a:spLocks noGrp="1"/>
          </p:cNvSpPr>
          <p:nvPr>
            <p:ph type="title"/>
          </p:nvPr>
        </p:nvSpPr>
        <p:spPr>
          <a:xfrm>
            <a:off x="457200" y="0"/>
            <a:ext cx="8229600" cy="838200"/>
          </a:xfrm>
        </p:spPr>
        <p:txBody>
          <a:bodyPr>
            <a:noAutofit/>
          </a:bodyPr>
          <a:lstStyle/>
          <a:p>
            <a:pPr algn="ctr"/>
            <a:r>
              <a:rPr lang="en-US" sz="4000" i="1" u="sng" dirty="0" smtClean="0">
                <a:effectLst>
                  <a:outerShdw blurRad="38100" dist="38100" dir="2700000" algn="tl">
                    <a:srgbClr val="000000">
                      <a:alpha val="43137"/>
                    </a:srgbClr>
                  </a:outerShdw>
                </a:effectLst>
                <a:latin typeface="Algerian" pitchFamily="82" charset="0"/>
              </a:rPr>
              <a:t>CLINICAL DAYS</a:t>
            </a:r>
            <a:r>
              <a:rPr lang="en-US" sz="4000" i="1" dirty="0" smtClean="0">
                <a:effectLst>
                  <a:outerShdw blurRad="38100" dist="38100" dir="2700000" algn="tl">
                    <a:srgbClr val="000000">
                      <a:alpha val="43137"/>
                    </a:srgbClr>
                  </a:outerShdw>
                </a:effectLst>
                <a:latin typeface="Algerian" pitchFamily="82" charset="0"/>
              </a:rPr>
              <a:t>	 </a:t>
            </a:r>
            <a:r>
              <a:rPr lang="en-US" sz="4000" i="1" u="sng" dirty="0" smtClean="0">
                <a:effectLst>
                  <a:outerShdw blurRad="38100" dist="38100" dir="2700000" algn="tl">
                    <a:srgbClr val="000000">
                      <a:alpha val="43137"/>
                    </a:srgbClr>
                  </a:outerShdw>
                </a:effectLst>
                <a:latin typeface="Algerian" pitchFamily="82" charset="0"/>
              </a:rPr>
              <a:t>- Associates</a:t>
            </a:r>
            <a:endParaRPr lang="en-US" sz="40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323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a:bodyPr>
          <a:lstStyle/>
          <a:p>
            <a:r>
              <a:rPr lang="en-US" u="sng" dirty="0" smtClean="0">
                <a:solidFill>
                  <a:srgbClr val="002060"/>
                </a:solidFill>
              </a:rPr>
              <a:t>FRESHMAN YEAR</a:t>
            </a:r>
          </a:p>
          <a:p>
            <a:pPr>
              <a:buNone/>
            </a:pPr>
            <a:r>
              <a:rPr lang="en-US" sz="2000" u="sng" dirty="0" smtClean="0"/>
              <a:t>Fall</a:t>
            </a:r>
            <a:endParaRPr lang="en-US" sz="2000" dirty="0" smtClean="0"/>
          </a:p>
          <a:p>
            <a:pPr lvl="1"/>
            <a:r>
              <a:rPr lang="en-US" sz="1800" dirty="0" smtClean="0"/>
              <a:t>Tuesday, Wednesday and Friday</a:t>
            </a:r>
          </a:p>
          <a:p>
            <a:pPr>
              <a:buNone/>
            </a:pPr>
            <a:r>
              <a:rPr lang="en-US" sz="2000" u="sng" dirty="0" smtClean="0"/>
              <a:t>Spring</a:t>
            </a:r>
            <a:endParaRPr lang="en-US" sz="2000" dirty="0" smtClean="0"/>
          </a:p>
          <a:p>
            <a:pPr lvl="1"/>
            <a:r>
              <a:rPr lang="en-US" sz="1800" dirty="0" smtClean="0"/>
              <a:t>Monday, Wednesday and Friday</a:t>
            </a:r>
          </a:p>
          <a:p>
            <a:pPr>
              <a:buNone/>
            </a:pPr>
            <a:r>
              <a:rPr lang="en-US" sz="2000" u="sng" dirty="0" smtClean="0"/>
              <a:t>Summer</a:t>
            </a:r>
            <a:endParaRPr lang="en-US" sz="2000" dirty="0" smtClean="0"/>
          </a:p>
          <a:p>
            <a:pPr lvl="1"/>
            <a:r>
              <a:rPr lang="en-US" sz="1800" dirty="0" smtClean="0"/>
              <a:t>Monday, Tuesday, Thursday and Friday</a:t>
            </a:r>
          </a:p>
          <a:p>
            <a:pPr lvl="1">
              <a:buNone/>
            </a:pPr>
            <a:endParaRPr lang="en-US" sz="1800" u="sng" dirty="0" smtClean="0"/>
          </a:p>
          <a:p>
            <a:r>
              <a:rPr lang="en-US" u="sng" dirty="0" smtClean="0">
                <a:solidFill>
                  <a:srgbClr val="002060"/>
                </a:solidFill>
              </a:rPr>
              <a:t>SENIOR YEAR</a:t>
            </a:r>
          </a:p>
          <a:p>
            <a:pPr>
              <a:buNone/>
            </a:pPr>
            <a:r>
              <a:rPr lang="en-US" sz="2000" u="sng" dirty="0" smtClean="0"/>
              <a:t>Fall</a:t>
            </a:r>
            <a:endParaRPr lang="en-US" sz="2000" dirty="0" smtClean="0"/>
          </a:p>
          <a:p>
            <a:pPr lvl="1"/>
            <a:r>
              <a:rPr lang="en-US" sz="1800" dirty="0" smtClean="0"/>
              <a:t>Monday, Wednesday, Thursday and Friday</a:t>
            </a:r>
          </a:p>
          <a:p>
            <a:pPr marL="393192" lvl="1" indent="0">
              <a:buNone/>
            </a:pPr>
            <a:endParaRPr lang="en-US" sz="1800" dirty="0" smtClean="0"/>
          </a:p>
          <a:p>
            <a:r>
              <a:rPr lang="en-US" sz="2000" u="sng" dirty="0" smtClean="0">
                <a:solidFill>
                  <a:srgbClr val="002060"/>
                </a:solidFill>
              </a:rPr>
              <a:t>CLINICAL HOURS</a:t>
            </a:r>
          </a:p>
          <a:p>
            <a:pPr lvl="1"/>
            <a:r>
              <a:rPr lang="en-US" sz="1800" dirty="0" smtClean="0">
                <a:solidFill>
                  <a:schemeClr val="tx1"/>
                </a:solidFill>
              </a:rPr>
              <a:t>7:30 am – 4:00pm    or  8:00am – 4:30pm </a:t>
            </a:r>
          </a:p>
          <a:p>
            <a:endParaRPr lang="en-US" sz="2000" dirty="0" smtClean="0"/>
          </a:p>
          <a:p>
            <a:pPr lvl="1"/>
            <a:endParaRPr lang="en-US" sz="1800" dirty="0" smtClean="0"/>
          </a:p>
          <a:p>
            <a:pPr lvl="1"/>
            <a:endParaRPr lang="en-US" sz="1800" dirty="0"/>
          </a:p>
        </p:txBody>
      </p:sp>
      <p:sp>
        <p:nvSpPr>
          <p:cNvPr id="2" name="Title 1"/>
          <p:cNvSpPr>
            <a:spLocks noGrp="1"/>
          </p:cNvSpPr>
          <p:nvPr>
            <p:ph type="title"/>
          </p:nvPr>
        </p:nvSpPr>
        <p:spPr>
          <a:xfrm>
            <a:off x="457200" y="0"/>
            <a:ext cx="8229600" cy="838200"/>
          </a:xfrm>
        </p:spPr>
        <p:txBody>
          <a:bodyPr>
            <a:noAutofit/>
          </a:bodyPr>
          <a:lstStyle/>
          <a:p>
            <a:pPr algn="ctr"/>
            <a:r>
              <a:rPr lang="en-US" sz="4000" i="1" u="sng" dirty="0" smtClean="0">
                <a:effectLst>
                  <a:outerShdw blurRad="38100" dist="38100" dir="2700000" algn="tl">
                    <a:srgbClr val="000000">
                      <a:alpha val="43137"/>
                    </a:srgbClr>
                  </a:outerShdw>
                </a:effectLst>
                <a:latin typeface="Algerian" pitchFamily="82" charset="0"/>
              </a:rPr>
              <a:t>CLINICAL DAYS</a:t>
            </a:r>
            <a:r>
              <a:rPr lang="en-US" sz="4000" i="1" dirty="0" smtClean="0">
                <a:effectLst>
                  <a:outerShdw blurRad="38100" dist="38100" dir="2700000" algn="tl">
                    <a:srgbClr val="000000">
                      <a:alpha val="43137"/>
                    </a:srgbClr>
                  </a:outerShdw>
                </a:effectLst>
                <a:latin typeface="Algerian" pitchFamily="82" charset="0"/>
              </a:rPr>
              <a:t>	 </a:t>
            </a:r>
            <a:r>
              <a:rPr lang="en-US" sz="4000" i="1" u="sng" dirty="0" smtClean="0">
                <a:effectLst>
                  <a:outerShdw blurRad="38100" dist="38100" dir="2700000" algn="tl">
                    <a:srgbClr val="000000">
                      <a:alpha val="43137"/>
                    </a:srgbClr>
                  </a:outerShdw>
                </a:effectLst>
                <a:latin typeface="Algerian" pitchFamily="82" charset="0"/>
              </a:rPr>
              <a:t>- CERTIFICATE</a:t>
            </a:r>
            <a:endParaRPr lang="en-US" sz="40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3568720737"/>
      </p:ext>
    </p:extLst>
  </p:cSld>
  <p:clrMapOvr>
    <a:masterClrMapping/>
  </p:clrMapOvr>
  <p:transition spd="slow" advClick="0" advTm="13235"/>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rmAutofit/>
          </a:bodyPr>
          <a:lstStyle/>
          <a:p>
            <a:r>
              <a:rPr lang="en-US" sz="2400" dirty="0" smtClean="0"/>
              <a:t>We are currently affiliated with </a:t>
            </a:r>
            <a:r>
              <a:rPr lang="en-US" sz="2400" dirty="0" smtClean="0"/>
              <a:t>seventeen</a:t>
            </a:r>
            <a:r>
              <a:rPr lang="en-US" sz="2400" dirty="0" smtClean="0"/>
              <a:t> (17) </a:t>
            </a:r>
            <a:r>
              <a:rPr lang="en-US" sz="2400" dirty="0" smtClean="0"/>
              <a:t>hospitals in N.H. , Vermont</a:t>
            </a:r>
            <a:r>
              <a:rPr lang="en-US" sz="2400" dirty="0" smtClean="0"/>
              <a:t>, Maine, Rhode Island </a:t>
            </a:r>
            <a:r>
              <a:rPr lang="en-US" sz="2400" dirty="0" smtClean="0"/>
              <a:t>and Massachusetts.  Students are assigned to one clinical facility per semester</a:t>
            </a:r>
          </a:p>
          <a:p>
            <a:endParaRPr lang="en-US" sz="2400" dirty="0" smtClean="0"/>
          </a:p>
          <a:p>
            <a:r>
              <a:rPr lang="en-US" sz="2400" dirty="0" smtClean="0"/>
              <a:t>Clinical assignments are done by the Radiation Therapy faculty whose decisions are final.  The clinical assignments are chosen by a lottery method. </a:t>
            </a:r>
            <a:endParaRPr lang="en-US" sz="2400" dirty="0"/>
          </a:p>
        </p:txBody>
      </p:sp>
      <p:sp>
        <p:nvSpPr>
          <p:cNvPr id="2" name="Title 1"/>
          <p:cNvSpPr>
            <a:spLocks noGrp="1"/>
          </p:cNvSpPr>
          <p:nvPr>
            <p:ph type="title"/>
          </p:nvPr>
        </p:nvSpPr>
        <p:spPr>
          <a:xfrm>
            <a:off x="838200" y="152400"/>
            <a:ext cx="7239000" cy="1143000"/>
          </a:xfrm>
        </p:spPr>
        <p:txBody>
          <a:bodyPr>
            <a:normAutofit fontScale="90000"/>
          </a:bodyPr>
          <a:lstStyle/>
          <a:p>
            <a:pPr algn="ctr"/>
            <a:r>
              <a:rPr lang="en-US" sz="5400" i="1" u="sng" dirty="0" smtClean="0">
                <a:effectLst>
                  <a:outerShdw blurRad="38100" dist="38100" dir="2700000" algn="tl">
                    <a:srgbClr val="000000">
                      <a:alpha val="43137"/>
                    </a:srgbClr>
                  </a:outerShdw>
                </a:effectLst>
                <a:latin typeface="Algerian" pitchFamily="82" charset="0"/>
              </a:rPr>
              <a:t>CLINICAL ASSIGNMENTS</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523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pPr algn="ctr">
              <a:buNone/>
            </a:pPr>
            <a:r>
              <a:rPr lang="en-US" sz="2800" u="sng" dirty="0" smtClean="0">
                <a:solidFill>
                  <a:srgbClr val="0070C0"/>
                </a:solidFill>
              </a:rPr>
              <a:t>7 Points to Ponder</a:t>
            </a:r>
          </a:p>
          <a:p>
            <a:pPr>
              <a:buNone/>
            </a:pPr>
            <a:endParaRPr lang="en-US" sz="1800" dirty="0" smtClean="0"/>
          </a:p>
          <a:p>
            <a:pPr algn="ctr">
              <a:buNone/>
            </a:pPr>
            <a:endParaRPr lang="en-US" sz="1800" dirty="0" smtClean="0"/>
          </a:p>
          <a:p>
            <a:r>
              <a:rPr lang="en-US" sz="2000" u="sng" dirty="0" smtClean="0">
                <a:solidFill>
                  <a:srgbClr val="002060"/>
                </a:solidFill>
              </a:rPr>
              <a:t>You’re going to have to touch people, including strangers</a:t>
            </a:r>
          </a:p>
          <a:p>
            <a:pPr>
              <a:buNone/>
            </a:pPr>
            <a:r>
              <a:rPr lang="en-US" sz="1800" dirty="0" smtClean="0"/>
              <a:t>	</a:t>
            </a:r>
            <a:r>
              <a:rPr lang="en-US" sz="1600" dirty="0" smtClean="0"/>
              <a:t>Radiation Therapists are hands-on people.  This profession is high tech and high touch</a:t>
            </a:r>
            <a:r>
              <a:rPr lang="en-US" sz="1800" dirty="0" smtClean="0"/>
              <a:t>.</a:t>
            </a:r>
          </a:p>
          <a:p>
            <a:r>
              <a:rPr lang="en-US" sz="2000" u="sng" dirty="0" smtClean="0">
                <a:solidFill>
                  <a:srgbClr val="002060"/>
                </a:solidFill>
              </a:rPr>
              <a:t>Radiation Therapy isn’t just a job</a:t>
            </a:r>
            <a:r>
              <a:rPr lang="en-US" sz="2400" dirty="0" smtClean="0">
                <a:solidFill>
                  <a:srgbClr val="002060"/>
                </a:solidFill>
              </a:rPr>
              <a:t>.</a:t>
            </a:r>
          </a:p>
          <a:p>
            <a:pPr>
              <a:buNone/>
            </a:pPr>
            <a:r>
              <a:rPr lang="en-US" sz="2400" dirty="0" smtClean="0"/>
              <a:t>	</a:t>
            </a:r>
            <a:r>
              <a:rPr lang="en-US" sz="1600" dirty="0" smtClean="0"/>
              <a:t>It’s a profession.  Professionalism means committing to lifelong learning. That</a:t>
            </a:r>
          </a:p>
          <a:p>
            <a:pPr>
              <a:buNone/>
            </a:pPr>
            <a:r>
              <a:rPr lang="en-US" sz="1600" dirty="0"/>
              <a:t> </a:t>
            </a:r>
            <a:r>
              <a:rPr lang="en-US" sz="1600" dirty="0" smtClean="0"/>
              <a:t>    kind of commitment isn’t for everybody.</a:t>
            </a:r>
          </a:p>
          <a:p>
            <a:r>
              <a:rPr lang="en-US" sz="2000" u="sng" dirty="0" smtClean="0">
                <a:solidFill>
                  <a:srgbClr val="002060"/>
                </a:solidFill>
              </a:rPr>
              <a:t>School needs to be a priority</a:t>
            </a:r>
          </a:p>
          <a:p>
            <a:pPr lvl="1">
              <a:buNone/>
            </a:pPr>
            <a:r>
              <a:rPr lang="en-US" sz="1600" dirty="0" smtClean="0">
                <a:solidFill>
                  <a:schemeClr val="tx1"/>
                </a:solidFill>
              </a:rPr>
              <a:t>Studying to be a radiation therapist is a demanding, full-time job.  In addition to</a:t>
            </a:r>
          </a:p>
          <a:p>
            <a:pPr lvl="1">
              <a:buNone/>
            </a:pPr>
            <a:r>
              <a:rPr lang="en-US" sz="1600" dirty="0" smtClean="0">
                <a:solidFill>
                  <a:schemeClr val="tx1"/>
                </a:solidFill>
              </a:rPr>
              <a:t>hours in the classroom and at clinical sites, you’ll need time for studying. Make</a:t>
            </a:r>
          </a:p>
          <a:p>
            <a:pPr lvl="1">
              <a:buNone/>
            </a:pPr>
            <a:r>
              <a:rPr lang="en-US" sz="1600" dirty="0" smtClean="0">
                <a:solidFill>
                  <a:schemeClr val="tx1"/>
                </a:solidFill>
              </a:rPr>
              <a:t>sure you can give it the time and attention it’s going to take, and ask for your  </a:t>
            </a:r>
          </a:p>
          <a:p>
            <a:pPr lvl="1">
              <a:buNone/>
            </a:pPr>
            <a:r>
              <a:rPr lang="en-US" sz="1600" dirty="0" smtClean="0">
                <a:solidFill>
                  <a:schemeClr val="tx1"/>
                </a:solidFill>
              </a:rPr>
              <a:t>family’s help and support too. </a:t>
            </a:r>
            <a:endParaRPr lang="en-US" sz="1800" dirty="0">
              <a:solidFill>
                <a:schemeClr val="tx1"/>
              </a:solidFill>
            </a:endParaRPr>
          </a:p>
        </p:txBody>
      </p:sp>
      <p:sp>
        <p:nvSpPr>
          <p:cNvPr id="2" name="Title 1"/>
          <p:cNvSpPr>
            <a:spLocks noGrp="1"/>
          </p:cNvSpPr>
          <p:nvPr>
            <p:ph type="title"/>
          </p:nvPr>
        </p:nvSpPr>
        <p:spPr>
          <a:xfrm>
            <a:off x="0" y="228600"/>
            <a:ext cx="8686800" cy="1020762"/>
          </a:xfrm>
          <a:ln w="28575"/>
          <a:effectLst>
            <a:innerShdw blurRad="63500" dist="50800" dir="13500000">
              <a:prstClr val="black">
                <a:alpha val="50000"/>
              </a:prstClr>
            </a:innerShdw>
          </a:effectLst>
        </p:spPr>
        <p:txBody>
          <a:bodyPr>
            <a:noAutofit/>
          </a:bodyPr>
          <a:lstStyle/>
          <a:p>
            <a:pPr algn="ctr"/>
            <a:r>
              <a:rPr lang="en-US" sz="3200" b="1" cap="all" dirty="0" smtClean="0">
                <a:solidFill>
                  <a:srgbClr val="E971C7"/>
                </a:solidFill>
                <a:latin typeface="Algerian" pitchFamily="82" charset="0"/>
              </a:rPr>
              <a:t>   So, you think you want to be a RADIATION THERAPIST?</a:t>
            </a:r>
            <a:endParaRPr lang="en-US" sz="3200" b="1" cap="all" dirty="0">
              <a:solidFill>
                <a:srgbClr val="E971C7"/>
              </a:solidFill>
              <a:latin typeface="Algerian" pitchFamily="8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914400"/>
            <a:ext cx="1600199" cy="1187423"/>
          </a:xfrm>
          <a:prstGeom prst="rect">
            <a:avLst/>
          </a:prstGeom>
        </p:spPr>
      </p:pic>
    </p:spTree>
  </p:cSld>
  <p:clrMapOvr>
    <a:masterClrMapping/>
  </p:clrMapOvr>
  <p:transition spd="slow" advClick="0" advTm="3579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229600" cy="5181600"/>
          </a:xfrm>
        </p:spPr>
        <p:txBody>
          <a:bodyPr>
            <a:normAutofit/>
          </a:bodyPr>
          <a:lstStyle/>
          <a:p>
            <a:r>
              <a:rPr lang="en-US" sz="2400" u="sng" dirty="0" smtClean="0">
                <a:solidFill>
                  <a:srgbClr val="002060"/>
                </a:solidFill>
              </a:rPr>
              <a:t>CPR Certification</a:t>
            </a:r>
          </a:p>
          <a:p>
            <a:pPr lvl="1">
              <a:buNone/>
            </a:pPr>
            <a:r>
              <a:rPr lang="en-US" sz="2000" dirty="0" smtClean="0">
                <a:solidFill>
                  <a:schemeClr val="tx1"/>
                </a:solidFill>
              </a:rPr>
              <a:t>   </a:t>
            </a:r>
            <a:r>
              <a:rPr lang="en-US" sz="1800" dirty="0" smtClean="0">
                <a:solidFill>
                  <a:schemeClr val="tx1"/>
                </a:solidFill>
              </a:rPr>
              <a:t>Prior to starting the program, students are required to become   certified in CPR (CPR for the Healthcare Provider/Professional Rescuer).    </a:t>
            </a:r>
            <a:endParaRPr lang="en-US" sz="2000" u="sng" dirty="0" smtClean="0">
              <a:solidFill>
                <a:schemeClr val="tx1"/>
              </a:solidFill>
            </a:endParaRPr>
          </a:p>
          <a:p>
            <a:r>
              <a:rPr lang="en-US" sz="2400" u="sng" dirty="0" smtClean="0">
                <a:solidFill>
                  <a:srgbClr val="002060"/>
                </a:solidFill>
              </a:rPr>
              <a:t>Health Insurance</a:t>
            </a:r>
          </a:p>
          <a:p>
            <a:pPr lvl="1">
              <a:buNone/>
            </a:pPr>
            <a:r>
              <a:rPr lang="en-US" sz="1800" dirty="0" smtClean="0">
                <a:solidFill>
                  <a:schemeClr val="tx1"/>
                </a:solidFill>
              </a:rPr>
              <a:t>    All students are </a:t>
            </a:r>
            <a:r>
              <a:rPr lang="en-US" sz="1800" u="sng" dirty="0" smtClean="0">
                <a:solidFill>
                  <a:schemeClr val="tx1"/>
                </a:solidFill>
              </a:rPr>
              <a:t>required</a:t>
            </a:r>
            <a:r>
              <a:rPr lang="en-US" sz="1800" dirty="0" smtClean="0">
                <a:solidFill>
                  <a:schemeClr val="tx1"/>
                </a:solidFill>
              </a:rPr>
              <a:t> to carry health insurance covering     accidental injury and sickness</a:t>
            </a:r>
          </a:p>
          <a:p>
            <a:r>
              <a:rPr lang="en-US" sz="2400" u="sng" dirty="0" smtClean="0">
                <a:solidFill>
                  <a:srgbClr val="002060"/>
                </a:solidFill>
              </a:rPr>
              <a:t>Liability Insurance </a:t>
            </a:r>
          </a:p>
          <a:p>
            <a:pPr lvl="1">
              <a:buNone/>
            </a:pPr>
            <a:r>
              <a:rPr lang="en-US" sz="1800" dirty="0" smtClean="0">
                <a:solidFill>
                  <a:schemeClr val="tx1"/>
                </a:solidFill>
              </a:rPr>
              <a:t>    All students in the health and human service programs must carry liability insurance.  Arrangements to purchase this are done through   the school at the time of fall registration.  The cost of the insurance is approximately $25 each year, and is billed automatically when you register for clinical. </a:t>
            </a:r>
          </a:p>
          <a:p>
            <a:pPr>
              <a:buNone/>
            </a:pPr>
            <a:endParaRPr lang="en-US" sz="2400" u="sng" dirty="0"/>
          </a:p>
        </p:txBody>
      </p:sp>
      <p:sp>
        <p:nvSpPr>
          <p:cNvPr id="2" name="Title 1"/>
          <p:cNvSpPr>
            <a:spLocks noGrp="1"/>
          </p:cNvSpPr>
          <p:nvPr>
            <p:ph type="title"/>
          </p:nvPr>
        </p:nvSpPr>
        <p:spPr>
          <a:xfrm>
            <a:off x="533400" y="152400"/>
            <a:ext cx="7239000" cy="1143000"/>
          </a:xfrm>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NEEDED FOR CLINIC</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3417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229600" cy="5181600"/>
          </a:xfrm>
        </p:spPr>
        <p:txBody>
          <a:bodyPr>
            <a:normAutofit/>
          </a:bodyPr>
          <a:lstStyle/>
          <a:p>
            <a:r>
              <a:rPr lang="en-US" sz="2400" u="sng" dirty="0" smtClean="0">
                <a:solidFill>
                  <a:srgbClr val="0070C0"/>
                </a:solidFill>
              </a:rPr>
              <a:t>Health History</a:t>
            </a:r>
          </a:p>
          <a:p>
            <a:pPr lvl="1">
              <a:buNone/>
            </a:pPr>
            <a:r>
              <a:rPr lang="en-US" dirty="0" smtClean="0">
                <a:solidFill>
                  <a:schemeClr val="tx1"/>
                </a:solidFill>
              </a:rPr>
              <a:t>    </a:t>
            </a:r>
            <a:r>
              <a:rPr lang="en-US" sz="1800" dirty="0" smtClean="0">
                <a:solidFill>
                  <a:schemeClr val="tx1"/>
                </a:solidFill>
              </a:rPr>
              <a:t>You will be required to provide documentation concerning your     health and vaccination history.   The health services office will be sending you information.  In the meantime,  you can  go to their        site    at </a:t>
            </a:r>
            <a:r>
              <a:rPr lang="en-US" sz="1800" dirty="0" smtClean="0">
                <a:solidFill>
                  <a:schemeClr val="accent3">
                    <a:lumMod val="50000"/>
                  </a:schemeClr>
                </a:solidFill>
              </a:rPr>
              <a:t>http://www.nhti.edu/campuslife/healthservices.html </a:t>
            </a:r>
            <a:r>
              <a:rPr lang="en-US" sz="1800" dirty="0" smtClean="0">
                <a:solidFill>
                  <a:schemeClr val="tx1"/>
                </a:solidFill>
              </a:rPr>
              <a:t>and  click on “requirements for Allied Health”  to find out what will be needed. </a:t>
            </a:r>
          </a:p>
          <a:p>
            <a:pPr lvl="1">
              <a:buNone/>
            </a:pPr>
            <a:endParaRPr lang="en-US" u="sng" dirty="0" smtClean="0">
              <a:solidFill>
                <a:schemeClr val="tx1"/>
              </a:solidFill>
            </a:endParaRPr>
          </a:p>
          <a:p>
            <a:r>
              <a:rPr lang="en-US" sz="2400" u="sng" dirty="0" smtClean="0">
                <a:solidFill>
                  <a:srgbClr val="0070C0"/>
                </a:solidFill>
              </a:rPr>
              <a:t>Hepatitis Vaccine:</a:t>
            </a:r>
          </a:p>
          <a:p>
            <a:pPr lvl="1">
              <a:buNone/>
            </a:pPr>
            <a:r>
              <a:rPr lang="en-US" sz="1800" dirty="0" smtClean="0">
                <a:solidFill>
                  <a:schemeClr val="tx1"/>
                </a:solidFill>
              </a:rPr>
              <a:t> 	The department faculty strongly recommends that you obtain this vaccine prior to starting clinic.  The risk of exposure to Hepatitis in    the clinical setting is high.  Please contact your physician         concerning  this matter.  If you elect not to receive this vaccine,        you will be  required to sign a release form. </a:t>
            </a:r>
          </a:p>
          <a:p>
            <a:pPr>
              <a:buNone/>
            </a:pPr>
            <a:endParaRPr lang="en-US" sz="2400" u="sng" dirty="0"/>
          </a:p>
        </p:txBody>
      </p:sp>
      <p:sp>
        <p:nvSpPr>
          <p:cNvPr id="2" name="Title 1"/>
          <p:cNvSpPr>
            <a:spLocks noGrp="1"/>
          </p:cNvSpPr>
          <p:nvPr>
            <p:ph type="title"/>
          </p:nvPr>
        </p:nvSpPr>
        <p:spPr>
          <a:xfrm>
            <a:off x="838200" y="76200"/>
            <a:ext cx="7239000" cy="1143000"/>
          </a:xfrm>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NEEDED FOR CLINIC</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32297"/>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229600" cy="5943600"/>
          </a:xfrm>
        </p:spPr>
        <p:txBody>
          <a:bodyPr>
            <a:noAutofit/>
          </a:bodyPr>
          <a:lstStyle/>
          <a:p>
            <a:pPr>
              <a:buNone/>
            </a:pPr>
            <a:r>
              <a:rPr lang="en-US" sz="1600" dirty="0" smtClean="0"/>
              <a:t>Please submit the following information to the Health Services Office, </a:t>
            </a:r>
          </a:p>
          <a:p>
            <a:pPr>
              <a:buNone/>
            </a:pPr>
            <a:r>
              <a:rPr lang="en-US" sz="1600" b="1" u="sng" dirty="0" smtClean="0"/>
              <a:t>prior to starting class</a:t>
            </a:r>
            <a:r>
              <a:rPr lang="en-US" sz="1600" dirty="0" smtClean="0"/>
              <a:t>:</a:t>
            </a:r>
          </a:p>
          <a:p>
            <a:r>
              <a:rPr lang="en-US" sz="1600" dirty="0" smtClean="0"/>
              <a:t> Physical Exam within the past year</a:t>
            </a:r>
          </a:p>
          <a:p>
            <a:r>
              <a:rPr lang="en-US" sz="1600" dirty="0" smtClean="0"/>
              <a:t>⁭ TD or </a:t>
            </a:r>
            <a:r>
              <a:rPr lang="en-US" sz="1600" dirty="0" err="1" smtClean="0"/>
              <a:t>Tdap</a:t>
            </a:r>
            <a:r>
              <a:rPr lang="en-US" sz="1600" dirty="0" smtClean="0"/>
              <a:t> (tetanus/diphtheria/whopping cough vaccine) within the last ten     </a:t>
            </a:r>
          </a:p>
          <a:p>
            <a:pPr marL="0" indent="0">
              <a:buNone/>
            </a:pPr>
            <a:r>
              <a:rPr lang="en-US" sz="1600" dirty="0"/>
              <a:t> </a:t>
            </a:r>
            <a:r>
              <a:rPr lang="en-US" sz="1600" dirty="0" smtClean="0"/>
              <a:t>      years</a:t>
            </a:r>
          </a:p>
          <a:p>
            <a:r>
              <a:rPr lang="en-US" sz="1600" dirty="0" smtClean="0"/>
              <a:t>⁭ Two step </a:t>
            </a:r>
            <a:r>
              <a:rPr lang="en-US" sz="1600" dirty="0" err="1" smtClean="0"/>
              <a:t>Mantoux</a:t>
            </a:r>
            <a:r>
              <a:rPr lang="en-US" sz="1600" dirty="0" smtClean="0"/>
              <a:t> test (meaning 2 PPD/TB Tests within 3 month period)</a:t>
            </a:r>
          </a:p>
          <a:p>
            <a:pPr marL="0" indent="0">
              <a:buNone/>
            </a:pPr>
            <a:r>
              <a:rPr lang="en-US" sz="1600" dirty="0"/>
              <a:t> </a:t>
            </a:r>
            <a:r>
              <a:rPr lang="en-US" sz="1600" dirty="0" smtClean="0"/>
              <a:t>      initially- then one yearly prior to start of class or at the FREE TB Testing        </a:t>
            </a:r>
          </a:p>
          <a:p>
            <a:pPr marL="0" indent="0">
              <a:buNone/>
            </a:pPr>
            <a:r>
              <a:rPr lang="en-US" sz="1600" dirty="0" smtClean="0"/>
              <a:t>       Clinic in  September</a:t>
            </a:r>
          </a:p>
          <a:p>
            <a:r>
              <a:rPr lang="en-US" sz="1600" dirty="0" smtClean="0"/>
              <a:t>⁭ Documentation of Measles/Mumps/Rubella (MMR) #1 and MMR #2 after       1980 or positive titer (proof of immunity by a blood test)</a:t>
            </a:r>
          </a:p>
          <a:p>
            <a:r>
              <a:rPr lang="en-US" sz="1600" dirty="0" smtClean="0"/>
              <a:t>⁭ Hepatitis B vaccine series (may be in the process of receiving).  Titer</a:t>
            </a:r>
          </a:p>
          <a:p>
            <a:pPr marL="109728" indent="0">
              <a:buNone/>
            </a:pPr>
            <a:r>
              <a:rPr lang="en-US" sz="1600" dirty="0" smtClean="0"/>
              <a:t>      required for recent series (within the last six months)</a:t>
            </a:r>
          </a:p>
          <a:p>
            <a:r>
              <a:rPr lang="en-US" sz="1600" dirty="0" smtClean="0"/>
              <a:t> Documentation of TWO Varicella (Chickenpox) immunizations  or positive  </a:t>
            </a:r>
          </a:p>
          <a:p>
            <a:pPr marL="109728" indent="0">
              <a:buNone/>
            </a:pPr>
            <a:r>
              <a:rPr lang="en-US" sz="1600" dirty="0"/>
              <a:t> </a:t>
            </a:r>
            <a:r>
              <a:rPr lang="en-US" sz="1600" dirty="0" smtClean="0"/>
              <a:t>    titer (proof of immunity by a blood test)</a:t>
            </a:r>
          </a:p>
          <a:p>
            <a:r>
              <a:rPr lang="en-US" sz="1600" dirty="0" smtClean="0"/>
              <a:t>⁭ Documentation of current Health Insurance</a:t>
            </a:r>
          </a:p>
          <a:p>
            <a:r>
              <a:rPr lang="en-US" sz="1600" dirty="0" smtClean="0"/>
              <a:t>⁭ Certification in CPR (Health Care Provider  or  Professional Rescuer  </a:t>
            </a:r>
            <a:r>
              <a:rPr lang="en-US" sz="1600" b="1" dirty="0" smtClean="0"/>
              <a:t>ON-LINE COURSES NOT ALLOWED</a:t>
            </a:r>
            <a:r>
              <a:rPr lang="en-US" sz="1600" dirty="0" smtClean="0"/>
              <a:t>  must be hands-on CPR</a:t>
            </a:r>
          </a:p>
          <a:p>
            <a:endParaRPr lang="en-US" sz="900" dirty="0"/>
          </a:p>
        </p:txBody>
      </p:sp>
      <p:sp>
        <p:nvSpPr>
          <p:cNvPr id="3" name="Title 2"/>
          <p:cNvSpPr>
            <a:spLocks noGrp="1"/>
          </p:cNvSpPr>
          <p:nvPr>
            <p:ph type="title"/>
          </p:nvPr>
        </p:nvSpPr>
        <p:spPr>
          <a:xfrm>
            <a:off x="457200" y="152400"/>
            <a:ext cx="8153400" cy="1066800"/>
          </a:xfrm>
        </p:spPr>
        <p:txBody>
          <a:bodyPr>
            <a:normAutofit fontScale="90000"/>
          </a:bodyPr>
          <a:lstStyle/>
          <a:p>
            <a:pPr algn="ctr"/>
            <a:r>
              <a:rPr lang="en-US" sz="3600" b="1" i="1" u="sng" dirty="0" smtClean="0">
                <a:effectLst>
                  <a:outerShdw blurRad="38100" dist="38100" dir="2700000" algn="tl">
                    <a:srgbClr val="000000">
                      <a:alpha val="43137"/>
                    </a:srgbClr>
                  </a:outerShdw>
                </a:effectLst>
              </a:rPr>
              <a:t>HEALTH REQUIREMENT CHECKLIST</a:t>
            </a:r>
            <a:br>
              <a:rPr lang="en-US" sz="3600" b="1" i="1" u="sng" dirty="0" smtClean="0">
                <a:effectLst>
                  <a:outerShdw blurRad="38100" dist="38100" dir="2700000" algn="tl">
                    <a:srgbClr val="000000">
                      <a:alpha val="43137"/>
                    </a:srgbClr>
                  </a:outerShdw>
                </a:effectLst>
              </a:rPr>
            </a:br>
            <a:endParaRPr lang="en-US" sz="3600" b="1" i="1" u="sng" dirty="0">
              <a:effectLst>
                <a:outerShdw blurRad="38100" dist="38100" dir="2700000" algn="tl">
                  <a:srgbClr val="000000">
                    <a:alpha val="43137"/>
                  </a:srgbClr>
                </a:outerShdw>
              </a:effectLst>
            </a:endParaRPr>
          </a:p>
        </p:txBody>
      </p:sp>
    </p:spTree>
  </p:cSld>
  <p:clrMapOvr>
    <a:masterClrMapping/>
  </p:clrMapOvr>
  <p:transition spd="slow" advClick="0" advTm="5171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rmAutofit/>
          </a:bodyPr>
          <a:lstStyle/>
          <a:p>
            <a:r>
              <a:rPr lang="en-US" sz="2200" dirty="0" smtClean="0"/>
              <a:t>Professional behavior in the clinical setting is of utmost importance. </a:t>
            </a:r>
          </a:p>
          <a:p>
            <a:pPr>
              <a:buNone/>
            </a:pPr>
            <a:endParaRPr lang="en-US" sz="2200" dirty="0" smtClean="0"/>
          </a:p>
          <a:p>
            <a:r>
              <a:rPr lang="en-US" sz="2200" dirty="0" smtClean="0"/>
              <a:t>The Diagnostic Medical Imaging department at NHTI is committed to producing radiation therapists who will provide the highest quality of care.</a:t>
            </a:r>
          </a:p>
          <a:p>
            <a:pPr>
              <a:buNone/>
            </a:pPr>
            <a:endParaRPr lang="en-US" sz="2200" dirty="0" smtClean="0"/>
          </a:p>
          <a:p>
            <a:r>
              <a:rPr lang="en-US" sz="2200" dirty="0" smtClean="0"/>
              <a:t>While a student in the RTH program at NHTI you will be expected to conduct yourself in a professional manner     both in the clinical setting and the classroom. </a:t>
            </a:r>
          </a:p>
          <a:p>
            <a:endParaRPr lang="en-US" sz="2400" dirty="0"/>
          </a:p>
        </p:txBody>
      </p:sp>
      <p:sp>
        <p:nvSpPr>
          <p:cNvPr id="2" name="Title 1"/>
          <p:cNvSpPr>
            <a:spLocks noGrp="1"/>
          </p:cNvSpPr>
          <p:nvPr>
            <p:ph type="title"/>
          </p:nvPr>
        </p:nvSpPr>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ETHICS &amp; STANDARDS</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6734"/>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19200"/>
            <a:ext cx="8229600" cy="5105400"/>
          </a:xfrm>
        </p:spPr>
        <p:txBody>
          <a:bodyPr>
            <a:normAutofit fontScale="92500" lnSpcReduction="20000"/>
          </a:bodyPr>
          <a:lstStyle/>
          <a:p>
            <a:pPr algn="ctr">
              <a:buNone/>
            </a:pPr>
            <a:endParaRPr lang="en-US" sz="2000" u="sng" dirty="0" smtClean="0">
              <a:solidFill>
                <a:srgbClr val="0070C0"/>
              </a:solidFill>
            </a:endParaRPr>
          </a:p>
          <a:p>
            <a:pPr algn="ctr">
              <a:buNone/>
            </a:pPr>
            <a:r>
              <a:rPr lang="en-US" sz="2000" u="sng" dirty="0" smtClean="0">
                <a:solidFill>
                  <a:srgbClr val="0070C0"/>
                </a:solidFill>
              </a:rPr>
              <a:t>The following actions will result in an “AF” in that clinic /class course</a:t>
            </a:r>
          </a:p>
          <a:p>
            <a:pPr algn="ctr">
              <a:buNone/>
            </a:pPr>
            <a:endParaRPr lang="en-US" sz="2000" u="sng" dirty="0" smtClean="0">
              <a:solidFill>
                <a:schemeClr val="bg1">
                  <a:lumMod val="95000"/>
                  <a:lumOff val="5000"/>
                </a:schemeClr>
              </a:solidFill>
            </a:endParaRPr>
          </a:p>
          <a:p>
            <a:pPr lvl="1"/>
            <a:r>
              <a:rPr lang="en-US" sz="2100" dirty="0" smtClean="0">
                <a:solidFill>
                  <a:schemeClr val="tx1"/>
                </a:solidFill>
              </a:rPr>
              <a:t>Any violent  acts, or threat of violence to oneself or others.         This includes bringing  weapons</a:t>
            </a:r>
          </a:p>
          <a:p>
            <a:pPr lvl="1">
              <a:buNone/>
            </a:pPr>
            <a:endParaRPr lang="en-US" sz="2100" dirty="0" smtClean="0">
              <a:solidFill>
                <a:schemeClr val="tx1"/>
              </a:solidFill>
            </a:endParaRPr>
          </a:p>
          <a:p>
            <a:pPr lvl="1"/>
            <a:r>
              <a:rPr lang="en-US" sz="2100" dirty="0" smtClean="0">
                <a:solidFill>
                  <a:schemeClr val="tx1"/>
                </a:solidFill>
              </a:rPr>
              <a:t>Unsafe clinical behavior.  Includes, but not limited to, failure         to follow established safety practices, positioning and failure         to use equipment properly.  Failure to utilize patient safety     devices and leaving patients unattended</a:t>
            </a:r>
          </a:p>
          <a:p>
            <a:pPr lvl="1">
              <a:buNone/>
            </a:pPr>
            <a:endParaRPr lang="en-US" sz="2100" dirty="0" smtClean="0">
              <a:solidFill>
                <a:schemeClr val="tx1"/>
              </a:solidFill>
            </a:endParaRPr>
          </a:p>
          <a:p>
            <a:pPr lvl="1"/>
            <a:r>
              <a:rPr lang="en-US" sz="2100" dirty="0" smtClean="0">
                <a:solidFill>
                  <a:schemeClr val="tx1"/>
                </a:solidFill>
              </a:rPr>
              <a:t>Any evidence of alcohol/substance consumption or abuse</a:t>
            </a:r>
          </a:p>
          <a:p>
            <a:pPr lvl="1">
              <a:buNone/>
            </a:pPr>
            <a:endParaRPr lang="en-US" sz="2100" dirty="0" smtClean="0">
              <a:solidFill>
                <a:schemeClr val="tx1"/>
              </a:solidFill>
            </a:endParaRPr>
          </a:p>
          <a:p>
            <a:pPr lvl="1"/>
            <a:r>
              <a:rPr lang="en-US" sz="2100" dirty="0" smtClean="0">
                <a:solidFill>
                  <a:schemeClr val="tx1"/>
                </a:solidFill>
              </a:rPr>
              <a:t>Theft  either at clinic or  at the NHTI campus. </a:t>
            </a:r>
          </a:p>
          <a:p>
            <a:pPr lvl="1">
              <a:buNone/>
            </a:pPr>
            <a:endParaRPr lang="en-US" sz="2100" dirty="0" smtClean="0">
              <a:solidFill>
                <a:schemeClr val="tx1"/>
              </a:solidFill>
            </a:endParaRPr>
          </a:p>
          <a:p>
            <a:pPr lvl="1"/>
            <a:r>
              <a:rPr lang="en-US" sz="2100" dirty="0" smtClean="0">
                <a:solidFill>
                  <a:schemeClr val="tx1"/>
                </a:solidFill>
              </a:rPr>
              <a:t>Arguing with anyone else.  This includes raising your voice,    refusing to do exams, or any behavior that obstructs normal workflow of the department or classroom</a:t>
            </a:r>
          </a:p>
          <a:p>
            <a:pPr lvl="3">
              <a:buNone/>
            </a:pPr>
            <a:endParaRPr lang="en-US" sz="2000" dirty="0" smtClean="0">
              <a:solidFill>
                <a:schemeClr val="tx1"/>
              </a:solidFill>
            </a:endParaRPr>
          </a:p>
          <a:p>
            <a:pPr marL="1051560" lvl="3" indent="0">
              <a:buNone/>
            </a:pPr>
            <a:endParaRPr lang="en-US" sz="2000" dirty="0" smtClean="0"/>
          </a:p>
        </p:txBody>
      </p:sp>
      <p:sp>
        <p:nvSpPr>
          <p:cNvPr id="2" name="Title 1"/>
          <p:cNvSpPr>
            <a:spLocks noGrp="1"/>
          </p:cNvSpPr>
          <p:nvPr>
            <p:ph type="title"/>
          </p:nvPr>
        </p:nvSpPr>
        <p:spPr>
          <a:xfrm>
            <a:off x="228600" y="152400"/>
            <a:ext cx="8229600" cy="838200"/>
          </a:xfrm>
        </p:spPr>
        <p:txBody>
          <a:bodyPr>
            <a:noAutofit/>
          </a:bodyPr>
          <a:lstStyle/>
          <a:p>
            <a:pPr algn="ctr"/>
            <a:r>
              <a:rPr lang="en-US" sz="4000" i="1" u="sng" dirty="0" smtClean="0">
                <a:effectLst>
                  <a:outerShdw blurRad="38100" dist="38100" dir="2700000" algn="tl">
                    <a:srgbClr val="000000">
                      <a:alpha val="43137"/>
                    </a:srgbClr>
                  </a:outerShdw>
                </a:effectLst>
                <a:latin typeface="Algerian" pitchFamily="82" charset="0"/>
              </a:rPr>
              <a:t>ETHICS &amp; STANDARDS-Cont’d</a:t>
            </a:r>
            <a:endParaRPr lang="en-US" sz="40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33938"/>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229600" cy="4800600"/>
          </a:xfrm>
        </p:spPr>
        <p:txBody>
          <a:bodyPr>
            <a:normAutofit fontScale="85000" lnSpcReduction="20000"/>
          </a:bodyPr>
          <a:lstStyle/>
          <a:p>
            <a:pPr algn="ctr">
              <a:buNone/>
            </a:pPr>
            <a:endParaRPr lang="en-US" sz="2000" u="sng" dirty="0" smtClean="0">
              <a:solidFill>
                <a:srgbClr val="0070C0"/>
              </a:solidFill>
            </a:endParaRPr>
          </a:p>
          <a:p>
            <a:pPr algn="ctr">
              <a:buNone/>
            </a:pPr>
            <a:r>
              <a:rPr lang="en-US" sz="2000" u="sng" dirty="0" smtClean="0">
                <a:solidFill>
                  <a:srgbClr val="0070C0"/>
                </a:solidFill>
              </a:rPr>
              <a:t>The following actions will result in an “AF” in that clinic /class course</a:t>
            </a:r>
          </a:p>
          <a:p>
            <a:pPr algn="ctr">
              <a:buNone/>
            </a:pPr>
            <a:endParaRPr lang="en-US" sz="2000" u="sng" dirty="0" smtClean="0">
              <a:solidFill>
                <a:schemeClr val="bg1">
                  <a:lumMod val="95000"/>
                  <a:lumOff val="5000"/>
                </a:schemeClr>
              </a:solidFill>
            </a:endParaRPr>
          </a:p>
          <a:p>
            <a:pPr lvl="2"/>
            <a:r>
              <a:rPr lang="en-US" dirty="0" smtClean="0"/>
              <a:t>Engaging in any behavior that results in the request by    Supervisors and/or Hospital Administration that you be removed from the clinic site.</a:t>
            </a:r>
          </a:p>
          <a:p>
            <a:pPr lvl="2">
              <a:buNone/>
            </a:pPr>
            <a:endParaRPr lang="en-US" dirty="0" smtClean="0"/>
          </a:p>
          <a:p>
            <a:pPr lvl="2"/>
            <a:r>
              <a:rPr lang="en-US" dirty="0" smtClean="0"/>
              <a:t>Non-cooperative or defiant behavior, insubordination, obscene language, threats, and harassment will not be tolerated.</a:t>
            </a:r>
          </a:p>
          <a:p>
            <a:pPr lvl="2">
              <a:buNone/>
            </a:pPr>
            <a:endParaRPr lang="en-US" dirty="0" smtClean="0"/>
          </a:p>
          <a:p>
            <a:pPr lvl="2"/>
            <a:r>
              <a:rPr lang="en-US" dirty="0" smtClean="0"/>
              <a:t>Students are not allowed to take images on any individuals or on themselves without a written doctor’s order. </a:t>
            </a:r>
          </a:p>
          <a:p>
            <a:pPr lvl="2">
              <a:buNone/>
            </a:pPr>
            <a:endParaRPr lang="en-US" dirty="0" smtClean="0"/>
          </a:p>
          <a:p>
            <a:pPr lvl="2"/>
            <a:r>
              <a:rPr lang="en-US" dirty="0" smtClean="0"/>
              <a:t>Inappropriate discussion to include such things as, deliver y of diagnosis</a:t>
            </a:r>
          </a:p>
          <a:p>
            <a:pPr lvl="2">
              <a:buNone/>
            </a:pPr>
            <a:endParaRPr lang="en-US" dirty="0" smtClean="0"/>
          </a:p>
          <a:p>
            <a:pPr lvl="2"/>
            <a:r>
              <a:rPr lang="en-US" dirty="0" smtClean="0"/>
              <a:t>Not calling in absent to clinical supervisor, clinical coordinator and/or academic instructor</a:t>
            </a:r>
          </a:p>
          <a:p>
            <a:pPr lvl="3">
              <a:buNone/>
            </a:pPr>
            <a:endParaRPr lang="en-US" sz="2000" dirty="0" smtClean="0"/>
          </a:p>
          <a:p>
            <a:pPr lvl="3"/>
            <a:endParaRPr lang="en-US" sz="2000" dirty="0" smtClean="0"/>
          </a:p>
        </p:txBody>
      </p:sp>
      <p:sp>
        <p:nvSpPr>
          <p:cNvPr id="2" name="Title 1"/>
          <p:cNvSpPr>
            <a:spLocks noGrp="1"/>
          </p:cNvSpPr>
          <p:nvPr>
            <p:ph type="title"/>
          </p:nvPr>
        </p:nvSpPr>
        <p:spPr>
          <a:xfrm>
            <a:off x="228600" y="152400"/>
            <a:ext cx="8229600" cy="838200"/>
          </a:xfrm>
        </p:spPr>
        <p:txBody>
          <a:bodyPr>
            <a:noAutofit/>
          </a:bodyPr>
          <a:lstStyle/>
          <a:p>
            <a:pPr algn="ctr"/>
            <a:r>
              <a:rPr lang="en-US" sz="4000" i="1" u="sng" dirty="0" smtClean="0">
                <a:effectLst>
                  <a:outerShdw blurRad="38100" dist="38100" dir="2700000" algn="tl">
                    <a:srgbClr val="000000">
                      <a:alpha val="43137"/>
                    </a:srgbClr>
                  </a:outerShdw>
                </a:effectLst>
                <a:latin typeface="Algerian" pitchFamily="82" charset="0"/>
              </a:rPr>
              <a:t>ETHICS &amp; STANDARDS-Cont’d</a:t>
            </a:r>
            <a:endParaRPr lang="en-US" sz="40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33937"/>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8229600" cy="5105400"/>
          </a:xfrm>
        </p:spPr>
        <p:txBody>
          <a:bodyPr>
            <a:normAutofit fontScale="92500" lnSpcReduction="10000"/>
          </a:bodyPr>
          <a:lstStyle/>
          <a:p>
            <a:pPr algn="ctr">
              <a:buNone/>
            </a:pPr>
            <a:endParaRPr lang="en-US" sz="1900" u="sng" dirty="0" smtClean="0">
              <a:solidFill>
                <a:srgbClr val="0070C0"/>
              </a:solidFill>
            </a:endParaRPr>
          </a:p>
          <a:p>
            <a:pPr algn="ctr">
              <a:buNone/>
            </a:pPr>
            <a:r>
              <a:rPr lang="en-US" sz="1900" u="sng" dirty="0" smtClean="0">
                <a:solidFill>
                  <a:srgbClr val="0070C0"/>
                </a:solidFill>
              </a:rPr>
              <a:t>The following actions will result in an “AF” in that clinic /class course</a:t>
            </a:r>
          </a:p>
          <a:p>
            <a:pPr algn="ctr">
              <a:buNone/>
            </a:pPr>
            <a:endParaRPr lang="en-US" sz="2000" u="sng" dirty="0" smtClean="0">
              <a:solidFill>
                <a:schemeClr val="bg1">
                  <a:lumMod val="95000"/>
                  <a:lumOff val="5000"/>
                </a:schemeClr>
              </a:solidFill>
            </a:endParaRPr>
          </a:p>
          <a:p>
            <a:pPr lvl="2"/>
            <a:r>
              <a:rPr lang="en-US" dirty="0" smtClean="0"/>
              <a:t>Falsifying any record entry into </a:t>
            </a:r>
            <a:r>
              <a:rPr lang="en-US" dirty="0" err="1" smtClean="0"/>
              <a:t>Trajecsys</a:t>
            </a:r>
            <a:endParaRPr lang="en-US" dirty="0" smtClean="0"/>
          </a:p>
          <a:p>
            <a:pPr lvl="2">
              <a:buNone/>
            </a:pPr>
            <a:endParaRPr lang="en-US" dirty="0" smtClean="0"/>
          </a:p>
          <a:p>
            <a:pPr lvl="2"/>
            <a:r>
              <a:rPr lang="en-US" dirty="0" smtClean="0"/>
              <a:t>Utilizing the hospital phone for personal calls or using cell phones during clinic or classroom time. </a:t>
            </a:r>
          </a:p>
          <a:p>
            <a:pPr lvl="2">
              <a:buNone/>
            </a:pPr>
            <a:endParaRPr lang="en-US" dirty="0" smtClean="0"/>
          </a:p>
          <a:p>
            <a:pPr lvl="2"/>
            <a:r>
              <a:rPr lang="en-US" dirty="0" smtClean="0"/>
              <a:t>Refusing to perform assignments for which competence has been achieved if requested by radiographers.</a:t>
            </a:r>
          </a:p>
          <a:p>
            <a:pPr lvl="2">
              <a:buNone/>
            </a:pPr>
            <a:endParaRPr lang="en-US" dirty="0" smtClean="0"/>
          </a:p>
          <a:p>
            <a:pPr lvl="2"/>
            <a:r>
              <a:rPr lang="en-US" dirty="0" smtClean="0"/>
              <a:t>Violating the ARRT Code of Ethics while in the NHTI       Radiology Program. </a:t>
            </a:r>
          </a:p>
          <a:p>
            <a:pPr lvl="2"/>
            <a:endParaRPr lang="en-US" dirty="0" smtClean="0"/>
          </a:p>
          <a:p>
            <a:pPr lvl="2"/>
            <a:r>
              <a:rPr lang="en-US" dirty="0" smtClean="0"/>
              <a:t>Students are not allowed to solicit NHTI faculty, staff, or clinical staff for any business ventures or charity donations</a:t>
            </a:r>
          </a:p>
          <a:p>
            <a:pPr lvl="3">
              <a:buNone/>
            </a:pPr>
            <a:endParaRPr lang="en-US" sz="2000" dirty="0" smtClean="0"/>
          </a:p>
          <a:p>
            <a:pPr lvl="3"/>
            <a:endParaRPr lang="en-US" sz="2000" dirty="0" smtClean="0"/>
          </a:p>
        </p:txBody>
      </p:sp>
      <p:sp>
        <p:nvSpPr>
          <p:cNvPr id="2" name="Title 1"/>
          <p:cNvSpPr>
            <a:spLocks noGrp="1"/>
          </p:cNvSpPr>
          <p:nvPr>
            <p:ph type="title"/>
          </p:nvPr>
        </p:nvSpPr>
        <p:spPr>
          <a:xfrm>
            <a:off x="457200" y="152400"/>
            <a:ext cx="8229600" cy="838200"/>
          </a:xfrm>
        </p:spPr>
        <p:txBody>
          <a:bodyPr>
            <a:noAutofit/>
          </a:bodyPr>
          <a:lstStyle/>
          <a:p>
            <a:pPr algn="ctr"/>
            <a:r>
              <a:rPr lang="en-US" sz="4000" i="1" u="sng" dirty="0" smtClean="0">
                <a:effectLst>
                  <a:outerShdw blurRad="38100" dist="38100" dir="2700000" algn="tl">
                    <a:srgbClr val="000000">
                      <a:alpha val="43137"/>
                    </a:srgbClr>
                  </a:outerShdw>
                </a:effectLst>
                <a:latin typeface="Algerian" pitchFamily="82" charset="0"/>
              </a:rPr>
              <a:t>ETHICS &amp; STANDARDS-Cont’d</a:t>
            </a:r>
            <a:endParaRPr lang="en-US" sz="40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23969"/>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Student responsible for all fees</a:t>
            </a:r>
          </a:p>
          <a:p>
            <a:endParaRPr lang="en-US" dirty="0" smtClean="0"/>
          </a:p>
          <a:p>
            <a:r>
              <a:rPr lang="en-US" dirty="0" smtClean="0"/>
              <a:t>Required to be accepted into program</a:t>
            </a:r>
          </a:p>
          <a:p>
            <a:pPr>
              <a:buNone/>
            </a:pPr>
            <a:endParaRPr lang="en-US" dirty="0" smtClean="0"/>
          </a:p>
          <a:p>
            <a:r>
              <a:rPr lang="en-US" dirty="0" smtClean="0"/>
              <a:t>Random drug testing</a:t>
            </a:r>
          </a:p>
          <a:p>
            <a:endParaRPr lang="en-US" dirty="0" smtClean="0"/>
          </a:p>
          <a:p>
            <a:pPr>
              <a:buNone/>
            </a:pPr>
            <a:endParaRPr lang="en-US" dirty="0" smtClean="0"/>
          </a:p>
          <a:p>
            <a:pPr algn="ctr">
              <a:buNone/>
            </a:pPr>
            <a:r>
              <a:rPr lang="en-US" dirty="0" smtClean="0"/>
              <a:t>Faculty will discuss this with you during your interview</a:t>
            </a:r>
          </a:p>
          <a:p>
            <a:pPr>
              <a:buNone/>
            </a:pPr>
            <a:endParaRPr lang="en-US" dirty="0"/>
          </a:p>
        </p:txBody>
      </p:sp>
      <p:sp>
        <p:nvSpPr>
          <p:cNvPr id="2" name="Title 1"/>
          <p:cNvSpPr>
            <a:spLocks noGrp="1"/>
          </p:cNvSpPr>
          <p:nvPr>
            <p:ph type="title"/>
          </p:nvPr>
        </p:nvSpPr>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Background Checks</a:t>
            </a:r>
            <a:endParaRPr lang="en-US" sz="5400" i="1" u="sng"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9031"/>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Be yourself</a:t>
            </a:r>
          </a:p>
          <a:p>
            <a:endParaRPr lang="en-US" dirty="0" smtClean="0"/>
          </a:p>
          <a:p>
            <a:r>
              <a:rPr lang="en-US" dirty="0" smtClean="0"/>
              <a:t>Be clear and concise</a:t>
            </a:r>
          </a:p>
          <a:p>
            <a:pPr>
              <a:buNone/>
            </a:pPr>
            <a:endParaRPr lang="en-US" dirty="0" smtClean="0"/>
          </a:p>
          <a:p>
            <a:r>
              <a:rPr lang="en-US" dirty="0" smtClean="0"/>
              <a:t>Be professional</a:t>
            </a:r>
          </a:p>
          <a:p>
            <a:endParaRPr lang="en-US" dirty="0"/>
          </a:p>
          <a:p>
            <a:r>
              <a:rPr lang="en-US" dirty="0" smtClean="0"/>
              <a:t>We will answer any questions you may have in the interview process</a:t>
            </a:r>
          </a:p>
          <a:p>
            <a:endParaRPr lang="en-US" dirty="0" smtClean="0"/>
          </a:p>
          <a:p>
            <a:pPr>
              <a:buNone/>
            </a:pPr>
            <a:endParaRPr lang="en-US" dirty="0" smtClean="0"/>
          </a:p>
          <a:p>
            <a:pPr>
              <a:buNone/>
            </a:pPr>
            <a:endParaRPr lang="en-US" dirty="0"/>
          </a:p>
        </p:txBody>
      </p:sp>
      <p:sp>
        <p:nvSpPr>
          <p:cNvPr id="2" name="Title 1"/>
          <p:cNvSpPr>
            <a:spLocks noGrp="1"/>
          </p:cNvSpPr>
          <p:nvPr>
            <p:ph type="title"/>
          </p:nvPr>
        </p:nvSpPr>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INTERVIEW</a:t>
            </a:r>
            <a:endParaRPr lang="en-US" sz="54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758698064"/>
      </p:ext>
    </p:extLst>
  </p:cSld>
  <p:clrMapOvr>
    <a:masterClrMapping/>
  </p:clrMapOvr>
  <p:transition spd="slow" advClick="0" advTm="9031"/>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Interview results reviewed – and accepted students notified by June</a:t>
            </a:r>
          </a:p>
          <a:p>
            <a:endParaRPr lang="en-US" dirty="0" smtClean="0"/>
          </a:p>
          <a:p>
            <a:r>
              <a:rPr lang="en-US" dirty="0" smtClean="0"/>
              <a:t>Classes </a:t>
            </a:r>
            <a:r>
              <a:rPr lang="en-US" smtClean="0"/>
              <a:t>begin each Fall.</a:t>
            </a:r>
            <a:endParaRPr lang="en-US" dirty="0" smtClean="0"/>
          </a:p>
          <a:p>
            <a:pPr marL="109728" indent="0">
              <a:buNone/>
            </a:pPr>
            <a:endParaRPr lang="en-US" dirty="0" smtClean="0"/>
          </a:p>
          <a:p>
            <a:pPr>
              <a:buNone/>
            </a:pPr>
            <a:endParaRPr lang="en-US" dirty="0" smtClean="0"/>
          </a:p>
          <a:p>
            <a:pPr algn="ctr">
              <a:buNone/>
            </a:pPr>
            <a:r>
              <a:rPr lang="en-US" sz="4800" b="1" dirty="0" smtClean="0"/>
              <a:t>GOOD LUCK!!!</a:t>
            </a:r>
          </a:p>
          <a:p>
            <a:pPr>
              <a:buNone/>
            </a:pPr>
            <a:endParaRPr lang="en-US" dirty="0"/>
          </a:p>
        </p:txBody>
      </p:sp>
      <p:sp>
        <p:nvSpPr>
          <p:cNvPr id="2" name="Title 1"/>
          <p:cNvSpPr>
            <a:spLocks noGrp="1"/>
          </p:cNvSpPr>
          <p:nvPr>
            <p:ph type="title"/>
          </p:nvPr>
        </p:nvSpPr>
        <p:spPr>
          <a:xfrm>
            <a:off x="762000" y="152400"/>
            <a:ext cx="7239000" cy="914400"/>
          </a:xfrm>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WHAT HAPPENS NOW?</a:t>
            </a:r>
            <a:endParaRPr lang="en-US" sz="54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2101338134"/>
      </p:ext>
    </p:extLst>
  </p:cSld>
  <p:clrMapOvr>
    <a:masterClrMapping/>
  </p:clrMapOvr>
  <p:transition spd="slow" advClick="0" advTm="903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229600" cy="5745163"/>
          </a:xfrm>
        </p:spPr>
        <p:txBody>
          <a:bodyPr>
            <a:normAutofit fontScale="92500" lnSpcReduction="10000"/>
          </a:bodyPr>
          <a:lstStyle/>
          <a:p>
            <a:r>
              <a:rPr lang="en-US" sz="1900" u="sng" dirty="0" smtClean="0">
                <a:solidFill>
                  <a:srgbClr val="002060"/>
                </a:solidFill>
              </a:rPr>
              <a:t>Your friends think you’d be great at it, but is your heart really in it? </a:t>
            </a:r>
          </a:p>
          <a:p>
            <a:pPr>
              <a:buNone/>
            </a:pPr>
            <a:r>
              <a:rPr lang="en-US" sz="1800" dirty="0" smtClean="0"/>
              <a:t>	</a:t>
            </a:r>
            <a:r>
              <a:rPr lang="en-US" sz="1700" dirty="0" smtClean="0"/>
              <a:t>Patients deserve high-quality care from professionals who choose to focus on diagnostic imaging or radiation therapy.  Give yourself permission to change your plans if you’ve realized that radiation therapy isn’t for you. </a:t>
            </a:r>
          </a:p>
          <a:p>
            <a:pPr>
              <a:buNone/>
            </a:pPr>
            <a:endParaRPr lang="en-US" sz="1800" dirty="0" smtClean="0"/>
          </a:p>
          <a:p>
            <a:r>
              <a:rPr lang="en-US" sz="1900" u="sng" dirty="0" smtClean="0">
                <a:solidFill>
                  <a:srgbClr val="002060"/>
                </a:solidFill>
              </a:rPr>
              <a:t>Don’t settle for this because the program you really wanted was </a:t>
            </a:r>
            <a:r>
              <a:rPr lang="en-US" sz="2200" u="sng" dirty="0" smtClean="0">
                <a:solidFill>
                  <a:srgbClr val="002060"/>
                </a:solidFill>
              </a:rPr>
              <a:t>full</a:t>
            </a:r>
          </a:p>
          <a:p>
            <a:pPr lvl="1">
              <a:buNone/>
            </a:pPr>
            <a:r>
              <a:rPr lang="en-US" sz="1700" dirty="0" smtClean="0">
                <a:solidFill>
                  <a:schemeClr val="tx1"/>
                </a:solidFill>
              </a:rPr>
              <a:t>If your career choice doesn’t ignite a passion in you, you’re likely to be</a:t>
            </a:r>
          </a:p>
          <a:p>
            <a:pPr lvl="1">
              <a:buNone/>
            </a:pPr>
            <a:r>
              <a:rPr lang="en-US" sz="1700" dirty="0" smtClean="0">
                <a:solidFill>
                  <a:schemeClr val="tx1"/>
                </a:solidFill>
              </a:rPr>
              <a:t>unhappy</a:t>
            </a:r>
          </a:p>
          <a:p>
            <a:pPr lvl="1">
              <a:buNone/>
            </a:pPr>
            <a:endParaRPr lang="en-US" sz="1800" dirty="0" smtClean="0"/>
          </a:p>
          <a:p>
            <a:r>
              <a:rPr lang="en-US" sz="1900" u="sng" dirty="0" smtClean="0">
                <a:solidFill>
                  <a:srgbClr val="002060"/>
                </a:solidFill>
              </a:rPr>
              <a:t>Don’t set yourself up for failure, thinking the program’s too hard or       you won’t fit in</a:t>
            </a:r>
          </a:p>
          <a:p>
            <a:pPr>
              <a:buNone/>
            </a:pPr>
            <a:r>
              <a:rPr lang="en-US" sz="2400" dirty="0" smtClean="0"/>
              <a:t>	</a:t>
            </a:r>
            <a:r>
              <a:rPr lang="en-US" sz="1700" dirty="0" smtClean="0"/>
              <a:t>It is going to be challenging, but if you’ve been accepted, you’ve got what it takes to succeed.  Stay focused, study hard and ask for help when you need it.  Seek out positive, encouraging people who will support your success.  Stay away from negative thinkers. </a:t>
            </a:r>
          </a:p>
          <a:p>
            <a:pPr>
              <a:buNone/>
            </a:pPr>
            <a:endParaRPr lang="en-US" sz="1800" dirty="0" smtClean="0"/>
          </a:p>
          <a:p>
            <a:r>
              <a:rPr lang="en-US" sz="1900" u="sng" dirty="0" smtClean="0">
                <a:solidFill>
                  <a:srgbClr val="002060"/>
                </a:solidFill>
              </a:rPr>
              <a:t>It’s not going to be a breeze either,</a:t>
            </a:r>
            <a:endParaRPr lang="en-US" sz="1900" dirty="0" smtClean="0">
              <a:solidFill>
                <a:srgbClr val="002060"/>
              </a:solidFill>
            </a:endParaRPr>
          </a:p>
          <a:p>
            <a:pPr lvl="1">
              <a:buNone/>
            </a:pPr>
            <a:r>
              <a:rPr lang="en-US" sz="1700" dirty="0" smtClean="0">
                <a:solidFill>
                  <a:schemeClr val="tx1"/>
                </a:solidFill>
              </a:rPr>
              <a:t>Here’s a reality check:  Ask current students and instructors what the</a:t>
            </a:r>
          </a:p>
          <a:p>
            <a:pPr lvl="1">
              <a:buNone/>
            </a:pPr>
            <a:r>
              <a:rPr lang="en-US" sz="1700" dirty="0" smtClean="0">
                <a:solidFill>
                  <a:schemeClr val="tx1"/>
                </a:solidFill>
              </a:rPr>
              <a:t>program’s really like.  Students often say they have no idea how much they</a:t>
            </a:r>
          </a:p>
          <a:p>
            <a:pPr lvl="1">
              <a:buNone/>
            </a:pPr>
            <a:r>
              <a:rPr lang="en-US" sz="1700" dirty="0" smtClean="0">
                <a:solidFill>
                  <a:schemeClr val="tx1"/>
                </a:solidFill>
              </a:rPr>
              <a:t>were going to have to learn and understand</a:t>
            </a:r>
            <a:r>
              <a:rPr lang="en-US" sz="1800" dirty="0" smtClean="0"/>
              <a:t>. </a:t>
            </a:r>
            <a:endParaRPr lang="en-US" sz="1800" dirty="0"/>
          </a:p>
        </p:txBody>
      </p:sp>
    </p:spTree>
  </p:cSld>
  <p:clrMapOvr>
    <a:masterClrMapping/>
  </p:clrMapOvr>
  <p:transition spd="slow" advClick="0" advTm="51281"/>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u="sng" dirty="0" smtClean="0"/>
              <a:t>Lambda Nu Honor Society</a:t>
            </a:r>
          </a:p>
          <a:p>
            <a:pPr lvl="1"/>
            <a:r>
              <a:rPr lang="en-US" dirty="0" smtClean="0"/>
              <a:t>Must complete one full semester in radiologic or imaging science courses</a:t>
            </a:r>
          </a:p>
          <a:p>
            <a:pPr marL="393192" lvl="1" indent="0">
              <a:buNone/>
            </a:pPr>
            <a:endParaRPr lang="en-US" dirty="0" smtClean="0"/>
          </a:p>
          <a:p>
            <a:pPr lvl="1"/>
            <a:r>
              <a:rPr lang="en-US" dirty="0" smtClean="0"/>
              <a:t>Must achieve a GPA of 3.0 or Higher</a:t>
            </a:r>
          </a:p>
          <a:p>
            <a:pPr marL="393192" lvl="1" indent="0">
              <a:buNone/>
            </a:pPr>
            <a:endParaRPr lang="en-US" dirty="0" smtClean="0"/>
          </a:p>
          <a:p>
            <a:pPr lvl="1"/>
            <a:r>
              <a:rPr lang="en-US" dirty="0" smtClean="0"/>
              <a:t>Must maintain active membership in professional organization such as ASRT or SDMS (as a student you are automatically enrolled)</a:t>
            </a:r>
          </a:p>
          <a:p>
            <a:pPr marL="393192" lvl="1" indent="0">
              <a:buNone/>
            </a:pPr>
            <a:endParaRPr lang="en-US" dirty="0" smtClean="0"/>
          </a:p>
          <a:p>
            <a:pPr lvl="1"/>
            <a:r>
              <a:rPr lang="en-US" dirty="0" smtClean="0"/>
              <a:t>One time membership fee of $20.00</a:t>
            </a:r>
          </a:p>
          <a:p>
            <a:pPr lvl="1"/>
            <a:endParaRPr lang="en-US" dirty="0" smtClean="0"/>
          </a:p>
          <a:p>
            <a:endParaRPr lang="en-US" dirty="0" smtClean="0"/>
          </a:p>
          <a:p>
            <a:pPr>
              <a:buNone/>
            </a:pPr>
            <a:endParaRPr lang="en-US" dirty="0"/>
          </a:p>
        </p:txBody>
      </p:sp>
      <p:sp>
        <p:nvSpPr>
          <p:cNvPr id="2" name="Title 1"/>
          <p:cNvSpPr>
            <a:spLocks noGrp="1"/>
          </p:cNvSpPr>
          <p:nvPr>
            <p:ph type="title"/>
          </p:nvPr>
        </p:nvSpPr>
        <p:spPr>
          <a:xfrm>
            <a:off x="762000" y="381000"/>
            <a:ext cx="7162800" cy="1143000"/>
          </a:xfrm>
        </p:spPr>
        <p:txBody>
          <a:bodyPr>
            <a:noAutofit/>
          </a:bodyPr>
          <a:lstStyle/>
          <a:p>
            <a:pPr algn="ctr"/>
            <a:r>
              <a:rPr lang="en-US" sz="3600" i="1" u="sng" dirty="0" smtClean="0">
                <a:effectLst>
                  <a:outerShdw blurRad="38100" dist="38100" dir="2700000" algn="tl">
                    <a:srgbClr val="000000">
                      <a:alpha val="43137"/>
                    </a:srgbClr>
                  </a:outerShdw>
                </a:effectLst>
                <a:latin typeface="Algerian" pitchFamily="82" charset="0"/>
              </a:rPr>
              <a:t>Opportunities in radiation therapy PROGRAM</a:t>
            </a:r>
            <a:endParaRPr lang="en-US" sz="36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1395509712"/>
      </p:ext>
    </p:extLst>
  </p:cSld>
  <p:clrMapOvr>
    <a:masterClrMapping/>
  </p:clrMapOvr>
  <p:transition spd="slow" advClick="0" advTm="903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lvl="1">
              <a:buFont typeface="Wingdings" pitchFamily="2" charset="2"/>
              <a:buChar char="v"/>
            </a:pPr>
            <a:r>
              <a:rPr lang="en-US" dirty="0" smtClean="0">
                <a:solidFill>
                  <a:schemeClr val="tx1"/>
                </a:solidFill>
              </a:rPr>
              <a:t>Program overview</a:t>
            </a:r>
          </a:p>
          <a:p>
            <a:pPr lvl="1">
              <a:buFont typeface="Wingdings" pitchFamily="2" charset="2"/>
              <a:buChar char="v"/>
            </a:pPr>
            <a:r>
              <a:rPr lang="en-US" dirty="0" smtClean="0">
                <a:solidFill>
                  <a:schemeClr val="tx1"/>
                </a:solidFill>
              </a:rPr>
              <a:t>Technical Skills</a:t>
            </a:r>
          </a:p>
          <a:p>
            <a:pPr lvl="1">
              <a:buFont typeface="Wingdings" pitchFamily="2" charset="2"/>
              <a:buChar char="v"/>
            </a:pPr>
            <a:r>
              <a:rPr lang="en-US" dirty="0" smtClean="0">
                <a:solidFill>
                  <a:schemeClr val="tx1"/>
                </a:solidFill>
              </a:rPr>
              <a:t>Financial Aid</a:t>
            </a:r>
          </a:p>
          <a:p>
            <a:pPr lvl="1">
              <a:buFont typeface="Wingdings" pitchFamily="2" charset="2"/>
              <a:buChar char="v"/>
            </a:pPr>
            <a:r>
              <a:rPr lang="en-US" dirty="0" smtClean="0">
                <a:solidFill>
                  <a:schemeClr val="tx1"/>
                </a:solidFill>
              </a:rPr>
              <a:t>Tuition and Fees</a:t>
            </a:r>
          </a:p>
          <a:p>
            <a:pPr lvl="1">
              <a:buFont typeface="Wingdings" pitchFamily="2" charset="2"/>
              <a:buChar char="v"/>
            </a:pPr>
            <a:r>
              <a:rPr lang="en-US" dirty="0" smtClean="0">
                <a:solidFill>
                  <a:schemeClr val="tx1"/>
                </a:solidFill>
              </a:rPr>
              <a:t>Uniform and Book costs</a:t>
            </a:r>
          </a:p>
          <a:p>
            <a:pPr lvl="1">
              <a:buFont typeface="Wingdings" pitchFamily="2" charset="2"/>
              <a:buChar char="v"/>
            </a:pPr>
            <a:r>
              <a:rPr lang="en-US" dirty="0" smtClean="0">
                <a:solidFill>
                  <a:schemeClr val="tx1"/>
                </a:solidFill>
              </a:rPr>
              <a:t>Transfer Credits and Pre and Co-requisites</a:t>
            </a:r>
          </a:p>
          <a:p>
            <a:pPr lvl="1">
              <a:buFont typeface="Wingdings" pitchFamily="2" charset="2"/>
              <a:buChar char="v"/>
            </a:pPr>
            <a:r>
              <a:rPr lang="en-US" dirty="0" smtClean="0">
                <a:solidFill>
                  <a:schemeClr val="tx1"/>
                </a:solidFill>
              </a:rPr>
              <a:t>Academic Information</a:t>
            </a:r>
          </a:p>
          <a:p>
            <a:pPr lvl="1">
              <a:buFont typeface="Wingdings" pitchFamily="2" charset="2"/>
              <a:buChar char="v"/>
            </a:pPr>
            <a:r>
              <a:rPr lang="en-US" dirty="0" smtClean="0">
                <a:solidFill>
                  <a:schemeClr val="tx1"/>
                </a:solidFill>
              </a:rPr>
              <a:t>Clinical Information</a:t>
            </a:r>
          </a:p>
          <a:p>
            <a:pPr lvl="1">
              <a:buFont typeface="Wingdings" pitchFamily="2" charset="2"/>
              <a:buChar char="v"/>
            </a:pPr>
            <a:r>
              <a:rPr lang="en-US" dirty="0" smtClean="0">
                <a:solidFill>
                  <a:schemeClr val="tx1"/>
                </a:solidFill>
              </a:rPr>
              <a:t>Professional Conduct</a:t>
            </a:r>
          </a:p>
          <a:p>
            <a:pPr lvl="1">
              <a:buFont typeface="Wingdings" pitchFamily="2" charset="2"/>
              <a:buChar char="v"/>
            </a:pPr>
            <a:r>
              <a:rPr lang="en-US" dirty="0" smtClean="0">
                <a:solidFill>
                  <a:schemeClr val="tx1"/>
                </a:solidFill>
              </a:rPr>
              <a:t>Background checks</a:t>
            </a:r>
          </a:p>
          <a:p>
            <a:pPr lvl="1">
              <a:buFont typeface="Wingdings" pitchFamily="2" charset="2"/>
              <a:buChar char="v"/>
            </a:pPr>
            <a:r>
              <a:rPr lang="en-US" dirty="0" smtClean="0">
                <a:solidFill>
                  <a:schemeClr val="tx1"/>
                </a:solidFill>
              </a:rPr>
              <a:t>What happens from here</a:t>
            </a:r>
          </a:p>
        </p:txBody>
      </p:sp>
      <p:sp>
        <p:nvSpPr>
          <p:cNvPr id="4" name="Title 3"/>
          <p:cNvSpPr>
            <a:spLocks noGrp="1"/>
          </p:cNvSpPr>
          <p:nvPr>
            <p:ph type="title"/>
          </p:nvPr>
        </p:nvSpPr>
        <p:spPr>
          <a:xfrm>
            <a:off x="2514600" y="381000"/>
            <a:ext cx="4114800" cy="701040"/>
          </a:xfrm>
        </p:spPr>
        <p:txBody>
          <a:bodyPr>
            <a:normAutofit fontScale="90000"/>
          </a:bodyPr>
          <a:lstStyle/>
          <a:p>
            <a:pPr algn="ctr"/>
            <a:r>
              <a:rPr lang="en-US" sz="6000" i="1" dirty="0" smtClean="0">
                <a:latin typeface="Algerian" pitchFamily="82" charset="0"/>
              </a:rPr>
              <a:t>OVERVIEW</a:t>
            </a:r>
            <a:endParaRPr lang="en-US" sz="6000" i="1" dirty="0">
              <a:latin typeface="Algerian" pitchFamily="82" charset="0"/>
            </a:endParaRPr>
          </a:p>
        </p:txBody>
      </p:sp>
    </p:spTree>
  </p:cSld>
  <p:clrMapOvr>
    <a:masterClrMapping/>
  </p:clrMapOvr>
  <p:transition spd="slow" advClick="0" advTm="132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534400" cy="4906963"/>
          </a:xfrm>
        </p:spPr>
        <p:txBody>
          <a:bodyPr>
            <a:normAutofit/>
          </a:bodyPr>
          <a:lstStyle/>
          <a:p>
            <a:pPr algn="ctr">
              <a:buNone/>
            </a:pPr>
            <a:endParaRPr lang="en-US" sz="1800" dirty="0" smtClean="0"/>
          </a:p>
          <a:p>
            <a:pPr>
              <a:buNone/>
            </a:pPr>
            <a:r>
              <a:rPr lang="en-US" sz="1800" dirty="0" smtClean="0"/>
              <a:t>	</a:t>
            </a:r>
            <a:endParaRPr lang="en-US" sz="1800" dirty="0"/>
          </a:p>
          <a:p>
            <a:pPr>
              <a:buNone/>
            </a:pPr>
            <a:endParaRPr lang="en-US" sz="1800" dirty="0" smtClean="0"/>
          </a:p>
          <a:p>
            <a:pPr>
              <a:buNone/>
            </a:pPr>
            <a:endParaRPr lang="en-US" sz="1800" dirty="0" smtClean="0"/>
          </a:p>
          <a:p>
            <a:pPr>
              <a:buNone/>
            </a:pPr>
            <a:r>
              <a:rPr lang="en-US" sz="1800" b="1" dirty="0" smtClean="0"/>
              <a:t>		       </a:t>
            </a:r>
          </a:p>
          <a:p>
            <a:pPr>
              <a:buNone/>
            </a:pPr>
            <a:endParaRPr lang="en-US" sz="1800" b="1" dirty="0"/>
          </a:p>
          <a:p>
            <a:pPr>
              <a:buNone/>
            </a:pPr>
            <a:r>
              <a:rPr lang="en-US" sz="1800" b="1" dirty="0" smtClean="0">
                <a:solidFill>
                  <a:schemeClr val="bg2">
                    <a:lumMod val="75000"/>
                  </a:schemeClr>
                </a:solidFill>
              </a:rPr>
              <a:t>                      </a:t>
            </a:r>
            <a:r>
              <a:rPr lang="en-US" sz="1800" b="1" dirty="0">
                <a:solidFill>
                  <a:schemeClr val="bg2">
                    <a:lumMod val="75000"/>
                  </a:schemeClr>
                </a:solidFill>
              </a:rPr>
              <a:t> </a:t>
            </a:r>
            <a:r>
              <a:rPr lang="en-US" sz="1800" b="1" u="sng" dirty="0" smtClean="0">
                <a:solidFill>
                  <a:schemeClr val="bg2">
                    <a:lumMod val="50000"/>
                  </a:schemeClr>
                </a:solidFill>
              </a:rPr>
              <a:t>Amy VonKadich – </a:t>
            </a:r>
            <a:r>
              <a:rPr lang="en-US" sz="1800" b="1" u="sng" dirty="0" smtClean="0">
                <a:solidFill>
                  <a:schemeClr val="bg2">
                    <a:lumMod val="50000"/>
                  </a:schemeClr>
                </a:solidFill>
              </a:rPr>
              <a:t>Department Chair </a:t>
            </a:r>
            <a:r>
              <a:rPr lang="en-US" sz="1800" b="1" u="sng" dirty="0" smtClean="0">
                <a:solidFill>
                  <a:schemeClr val="bg2">
                    <a:lumMod val="50000"/>
                  </a:schemeClr>
                </a:solidFill>
              </a:rPr>
              <a:t>– </a:t>
            </a:r>
            <a:r>
              <a:rPr lang="en-US" sz="1800" b="1" u="sng" dirty="0" err="1" smtClean="0">
                <a:solidFill>
                  <a:schemeClr val="bg2">
                    <a:lumMod val="50000"/>
                  </a:schemeClr>
                </a:solidFill>
              </a:rPr>
              <a:t>M.Ed</a:t>
            </a:r>
            <a:r>
              <a:rPr lang="en-US" sz="1800" b="1" u="sng" dirty="0" smtClean="0">
                <a:solidFill>
                  <a:schemeClr val="bg2">
                    <a:lumMod val="50000"/>
                  </a:schemeClr>
                </a:solidFill>
              </a:rPr>
              <a:t>, RT(T)</a:t>
            </a:r>
            <a:r>
              <a:rPr lang="en-US" sz="1800" b="1" dirty="0" smtClean="0">
                <a:solidFill>
                  <a:schemeClr val="bg2">
                    <a:lumMod val="75000"/>
                  </a:schemeClr>
                </a:solidFill>
              </a:rPr>
              <a:t> </a:t>
            </a:r>
            <a:endParaRPr lang="en-US" sz="1800" b="1" dirty="0" smtClean="0">
              <a:solidFill>
                <a:schemeClr val="bg2">
                  <a:lumMod val="75000"/>
                </a:schemeClr>
              </a:solidFill>
            </a:endParaRPr>
          </a:p>
          <a:p>
            <a:pPr>
              <a:buNone/>
            </a:pPr>
            <a:r>
              <a:rPr lang="en-US" sz="1800" b="1" dirty="0" smtClean="0">
                <a:solidFill>
                  <a:schemeClr val="bg2">
                    <a:lumMod val="75000"/>
                  </a:schemeClr>
                </a:solidFill>
              </a:rPr>
              <a:t>     </a:t>
            </a:r>
            <a:r>
              <a:rPr lang="en-US" sz="1800" dirty="0" smtClean="0"/>
              <a:t>                    </a:t>
            </a:r>
            <a:r>
              <a:rPr lang="en-US" sz="1700" dirty="0" smtClean="0"/>
              <a:t>Amy </a:t>
            </a:r>
            <a:r>
              <a:rPr lang="en-US" sz="1700" dirty="0" smtClean="0"/>
              <a:t>graduated with an Associate’s Degree from Seminole 		             Community College in Florida, a Bachelors of Science Degree </a:t>
            </a:r>
          </a:p>
          <a:p>
            <a:pPr>
              <a:buNone/>
            </a:pPr>
            <a:r>
              <a:rPr lang="en-US" sz="1700" dirty="0"/>
              <a:t>	</a:t>
            </a:r>
            <a:r>
              <a:rPr lang="en-US" sz="1700" dirty="0" smtClean="0"/>
              <a:t>	</a:t>
            </a:r>
            <a:r>
              <a:rPr lang="en-US" sz="1700" dirty="0"/>
              <a:t> </a:t>
            </a:r>
            <a:r>
              <a:rPr lang="en-US" sz="1700" dirty="0" smtClean="0"/>
              <a:t>            in Radiography from University of Central Florida, and a 			Master’s Degree in Education from the University of Central 			Florida.  She has been with NHTI as the Radiation Therapy 			Program Director since </a:t>
            </a:r>
            <a:r>
              <a:rPr lang="en-US" sz="1700" dirty="0" smtClean="0"/>
              <a:t>2003 and Department Chair of </a:t>
            </a:r>
          </a:p>
          <a:p>
            <a:pPr>
              <a:buNone/>
            </a:pPr>
            <a:r>
              <a:rPr lang="en-US" sz="1700" dirty="0"/>
              <a:t> </a:t>
            </a:r>
            <a:r>
              <a:rPr lang="en-US" sz="1700" dirty="0" smtClean="0"/>
              <a:t>                        </a:t>
            </a:r>
            <a:r>
              <a:rPr lang="en-US" sz="1700" dirty="0" smtClean="0"/>
              <a:t>Diagnostic Medical Imaging since 2014.</a:t>
            </a:r>
            <a:endParaRPr lang="en-US" sz="1700" dirty="0"/>
          </a:p>
        </p:txBody>
      </p:sp>
      <p:sp>
        <p:nvSpPr>
          <p:cNvPr id="2" name="Title 1"/>
          <p:cNvSpPr>
            <a:spLocks noGrp="1"/>
          </p:cNvSpPr>
          <p:nvPr>
            <p:ph type="title"/>
          </p:nvPr>
        </p:nvSpPr>
        <p:spPr>
          <a:xfrm>
            <a:off x="457200" y="304800"/>
            <a:ext cx="7848600" cy="685800"/>
          </a:xfrm>
        </p:spPr>
        <p:txBody>
          <a:bodyPr>
            <a:normAutofit fontScale="90000"/>
          </a:bodyPr>
          <a:lstStyle/>
          <a:p>
            <a:pPr algn="ctr"/>
            <a:r>
              <a:rPr lang="en-US" sz="5400" i="1" u="sng" dirty="0" smtClean="0">
                <a:effectLst>
                  <a:outerShdw blurRad="38100" dist="38100" dir="2700000" algn="tl">
                    <a:srgbClr val="000000">
                      <a:alpha val="43137"/>
                    </a:srgbClr>
                  </a:outerShdw>
                </a:effectLst>
                <a:latin typeface="Algerian" pitchFamily="82" charset="0"/>
              </a:rPr>
              <a:t>MEET THE FACULTY </a:t>
            </a:r>
            <a:endParaRPr lang="en-US" sz="5400" i="1" u="sng" dirty="0">
              <a:effectLst>
                <a:outerShdw blurRad="38100" dist="38100" dir="2700000" algn="tl">
                  <a:srgbClr val="000000">
                    <a:alpha val="43137"/>
                  </a:srgbClr>
                </a:outerShdw>
              </a:effectLst>
              <a:latin typeface="Algerian"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600200"/>
            <a:ext cx="1662889" cy="1219200"/>
          </a:xfrm>
          <a:prstGeom prst="rect">
            <a:avLst/>
          </a:prstGeom>
        </p:spPr>
      </p:pic>
    </p:spTree>
  </p:cSld>
  <p:clrMapOvr>
    <a:masterClrMapping/>
  </p:clrMapOvr>
  <p:transition spd="slow" advClick="0" advTm="1871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ctr">
              <a:buNone/>
            </a:pPr>
            <a:r>
              <a:rPr lang="en-US" u="sng" dirty="0" smtClean="0">
                <a:solidFill>
                  <a:schemeClr val="bg1">
                    <a:lumMod val="95000"/>
                    <a:lumOff val="5000"/>
                  </a:schemeClr>
                </a:solidFill>
              </a:rPr>
              <a:t>Associate in Science in Radiologic Technology</a:t>
            </a:r>
          </a:p>
          <a:p>
            <a:pPr lvl="3"/>
            <a:endParaRPr lang="en-US" sz="2000" dirty="0" smtClean="0"/>
          </a:p>
          <a:p>
            <a:pPr lvl="3"/>
            <a:r>
              <a:rPr lang="en-US" sz="2000" dirty="0" smtClean="0">
                <a:solidFill>
                  <a:schemeClr val="tx1"/>
                </a:solidFill>
              </a:rPr>
              <a:t>24 months of study – Associates Degree</a:t>
            </a:r>
          </a:p>
          <a:p>
            <a:pPr lvl="3"/>
            <a:endParaRPr lang="en-US" sz="2000" dirty="0"/>
          </a:p>
          <a:p>
            <a:pPr lvl="3"/>
            <a:r>
              <a:rPr lang="en-US" sz="2000" dirty="0" smtClean="0">
                <a:solidFill>
                  <a:schemeClr val="tx1"/>
                </a:solidFill>
              </a:rPr>
              <a:t>16 months of study – Certificate program</a:t>
            </a:r>
          </a:p>
          <a:p>
            <a:pPr lvl="3">
              <a:buNone/>
            </a:pPr>
            <a:endParaRPr lang="en-US" sz="2000" dirty="0" smtClean="0">
              <a:solidFill>
                <a:schemeClr val="tx1"/>
              </a:solidFill>
            </a:endParaRPr>
          </a:p>
          <a:p>
            <a:pPr lvl="3"/>
            <a:r>
              <a:rPr lang="en-US" sz="2000" dirty="0" smtClean="0">
                <a:solidFill>
                  <a:schemeClr val="tx1"/>
                </a:solidFill>
              </a:rPr>
              <a:t>Integrates scientific concepts and working skills through intensive clinical experience and classroom study</a:t>
            </a:r>
          </a:p>
          <a:p>
            <a:pPr lvl="3">
              <a:buNone/>
            </a:pPr>
            <a:endParaRPr lang="en-US" sz="2000" dirty="0" smtClean="0">
              <a:solidFill>
                <a:schemeClr val="tx1"/>
              </a:solidFill>
            </a:endParaRPr>
          </a:p>
          <a:p>
            <a:pPr lvl="3"/>
            <a:r>
              <a:rPr lang="en-US" sz="2000" dirty="0" smtClean="0">
                <a:solidFill>
                  <a:schemeClr val="tx1"/>
                </a:solidFill>
              </a:rPr>
              <a:t>1488 clinical hours – Associates Degree</a:t>
            </a:r>
          </a:p>
          <a:p>
            <a:pPr lvl="3"/>
            <a:endParaRPr lang="en-US" sz="2000" dirty="0"/>
          </a:p>
          <a:p>
            <a:pPr lvl="3"/>
            <a:r>
              <a:rPr lang="en-US" sz="2000" dirty="0" smtClean="0">
                <a:solidFill>
                  <a:schemeClr val="tx1"/>
                </a:solidFill>
              </a:rPr>
              <a:t>1552 clinical hours – Certificate program</a:t>
            </a:r>
          </a:p>
          <a:p>
            <a:pPr lvl="3">
              <a:buNone/>
            </a:pPr>
            <a:endParaRPr lang="en-US" sz="2000" dirty="0" smtClean="0">
              <a:solidFill>
                <a:schemeClr val="tx1"/>
              </a:solidFill>
            </a:endParaRPr>
          </a:p>
          <a:p>
            <a:pPr lvl="3"/>
            <a:r>
              <a:rPr lang="en-US" sz="2000" dirty="0" smtClean="0">
                <a:solidFill>
                  <a:schemeClr val="tx1"/>
                </a:solidFill>
              </a:rPr>
              <a:t>Graduates are eligible to sit for the ARRT to become a Registered Radiation Therapist</a:t>
            </a:r>
          </a:p>
        </p:txBody>
      </p:sp>
      <p:sp>
        <p:nvSpPr>
          <p:cNvPr id="2" name="Title 1"/>
          <p:cNvSpPr>
            <a:spLocks noGrp="1"/>
          </p:cNvSpPr>
          <p:nvPr>
            <p:ph type="title"/>
          </p:nvPr>
        </p:nvSpPr>
        <p:spPr>
          <a:xfrm>
            <a:off x="76200" y="152400"/>
            <a:ext cx="8229600" cy="1371600"/>
          </a:xfrm>
        </p:spPr>
        <p:txBody>
          <a:bodyPr>
            <a:noAutofit/>
          </a:bodyPr>
          <a:lstStyle/>
          <a:p>
            <a:pPr algn="ctr"/>
            <a:r>
              <a:rPr lang="en-US" sz="4000" i="1" dirty="0" smtClean="0">
                <a:effectLst>
                  <a:outerShdw blurRad="38100" dist="38100" dir="2700000" algn="tl">
                    <a:srgbClr val="000000">
                      <a:alpha val="43137"/>
                    </a:srgbClr>
                  </a:outerShdw>
                </a:effectLst>
                <a:latin typeface="Algerian" pitchFamily="82" charset="0"/>
              </a:rPr>
              <a:t>RADIATION THERAPY Program</a:t>
            </a:r>
            <a:endParaRPr lang="en-US" sz="4000" i="1" dirty="0">
              <a:effectLst>
                <a:outerShdw blurRad="38100" dist="38100" dir="2700000" algn="tl">
                  <a:srgbClr val="000000">
                    <a:alpha val="43137"/>
                  </a:srgbClr>
                </a:outerShdw>
              </a:effectLst>
              <a:latin typeface="Algerian" pitchFamily="82" charset="0"/>
            </a:endParaRPr>
          </a:p>
        </p:txBody>
      </p:sp>
    </p:spTree>
  </p:cSld>
  <p:clrMapOvr>
    <a:masterClrMapping/>
  </p:clrMapOvr>
  <p:transition spd="slow" advClick="0" advTm="1339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295400"/>
            <a:ext cx="7315200" cy="5029200"/>
          </a:xfrm>
        </p:spPr>
        <p:txBody>
          <a:bodyPr>
            <a:normAutofit fontScale="92500" lnSpcReduction="10000"/>
          </a:bodyPr>
          <a:lstStyle/>
          <a:p>
            <a:pPr algn="ctr">
              <a:buNone/>
            </a:pPr>
            <a:r>
              <a:rPr lang="en-US" u="sng" dirty="0" smtClean="0">
                <a:solidFill>
                  <a:schemeClr val="bg1">
                    <a:lumMod val="95000"/>
                    <a:lumOff val="5000"/>
                  </a:schemeClr>
                </a:solidFill>
              </a:rPr>
              <a:t>Associate in Science in Radiologic ology</a:t>
            </a:r>
          </a:p>
          <a:p>
            <a:r>
              <a:rPr lang="en-US" sz="2200" dirty="0" smtClean="0">
                <a:latin typeface="Baskerville Old Face" pitchFamily="18" charset="0"/>
              </a:rPr>
              <a:t>Work with varying stress levels and work</a:t>
            </a:r>
          </a:p>
          <a:p>
            <a:r>
              <a:rPr lang="en-US" sz="2200" dirty="0" smtClean="0">
                <a:latin typeface="Baskerville Old Face" pitchFamily="18" charset="0"/>
              </a:rPr>
              <a:t>Ability to apply knowledge from classroom in clinical </a:t>
            </a:r>
          </a:p>
          <a:p>
            <a:r>
              <a:rPr lang="en-US" sz="2200" dirty="0" smtClean="0">
                <a:latin typeface="Baskerville Old Face" pitchFamily="18" charset="0"/>
              </a:rPr>
              <a:t>Standing and walking long periods of time</a:t>
            </a:r>
          </a:p>
          <a:p>
            <a:r>
              <a:rPr lang="en-US" sz="2200" dirty="0" smtClean="0">
                <a:latin typeface="Baskerville Old Face" pitchFamily="18" charset="0"/>
              </a:rPr>
              <a:t>Respond in a professional manner to unexpected situations</a:t>
            </a:r>
          </a:p>
          <a:p>
            <a:r>
              <a:rPr lang="en-US" sz="2200" dirty="0" smtClean="0">
                <a:latin typeface="Baskerville Old Face" pitchFamily="18" charset="0"/>
              </a:rPr>
              <a:t>Sufficient communication skills</a:t>
            </a:r>
          </a:p>
          <a:p>
            <a:r>
              <a:rPr lang="en-US" sz="2200" dirty="0" smtClean="0">
                <a:latin typeface="Baskerville Old Face" pitchFamily="18" charset="0"/>
              </a:rPr>
              <a:t>Sufficient hearing to assess patient needs</a:t>
            </a:r>
          </a:p>
          <a:p>
            <a:r>
              <a:rPr lang="en-US" sz="2200" dirty="0" smtClean="0">
                <a:latin typeface="Baskerville Old Face" pitchFamily="18" charset="0"/>
              </a:rPr>
              <a:t>Sufficient visual activity in analyzing data and figures</a:t>
            </a:r>
          </a:p>
          <a:p>
            <a:r>
              <a:rPr lang="en-US" sz="2200" dirty="0" smtClean="0">
                <a:latin typeface="Baskerville Old Face" pitchFamily="18" charset="0"/>
              </a:rPr>
              <a:t>Strength and coordination</a:t>
            </a:r>
          </a:p>
          <a:p>
            <a:r>
              <a:rPr lang="en-US" sz="2200" dirty="0" smtClean="0">
                <a:latin typeface="Baskerville Old Face" pitchFamily="18" charset="0"/>
              </a:rPr>
              <a:t>Moving, lifting, transferring patients</a:t>
            </a:r>
          </a:p>
          <a:p>
            <a:r>
              <a:rPr lang="en-US" sz="2200" dirty="0" smtClean="0">
                <a:latin typeface="Baskerville Old Face" pitchFamily="18" charset="0"/>
              </a:rPr>
              <a:t>Maintain confidentiality</a:t>
            </a:r>
          </a:p>
          <a:p>
            <a:r>
              <a:rPr lang="en-US" sz="2200" dirty="0" smtClean="0">
                <a:latin typeface="Baskerville Old Face" pitchFamily="18" charset="0"/>
              </a:rPr>
              <a:t>Enjoy working with people</a:t>
            </a:r>
          </a:p>
          <a:p>
            <a:r>
              <a:rPr lang="en-US" sz="2200" dirty="0" smtClean="0">
                <a:latin typeface="Baskerville Old Face" pitchFamily="18" charset="0"/>
              </a:rPr>
              <a:t>Team player</a:t>
            </a:r>
          </a:p>
          <a:p>
            <a:r>
              <a:rPr lang="en-US" sz="2200" dirty="0" smtClean="0">
                <a:latin typeface="Baskerville Old Face" pitchFamily="18" charset="0"/>
              </a:rPr>
              <a:t>Ability to think outside the box</a:t>
            </a:r>
          </a:p>
          <a:p>
            <a:endParaRPr lang="en-US" sz="2200" dirty="0" smtClean="0">
              <a:latin typeface="Baskerville Old Face" pitchFamily="18" charset="0"/>
            </a:endParaRPr>
          </a:p>
          <a:p>
            <a:endParaRPr lang="en-US" sz="2200" dirty="0" smtClean="0">
              <a:latin typeface="Baskerville Old Face" pitchFamily="18" charset="0"/>
            </a:endParaRPr>
          </a:p>
          <a:p>
            <a:pPr lvl="3"/>
            <a:endParaRPr lang="en-US" sz="2200" dirty="0" smtClean="0">
              <a:latin typeface="Baskerville Old Face" pitchFamily="18" charset="0"/>
            </a:endParaRPr>
          </a:p>
        </p:txBody>
      </p:sp>
      <p:sp>
        <p:nvSpPr>
          <p:cNvPr id="2" name="Title 1"/>
          <p:cNvSpPr>
            <a:spLocks noGrp="1"/>
          </p:cNvSpPr>
          <p:nvPr>
            <p:ph type="title"/>
          </p:nvPr>
        </p:nvSpPr>
        <p:spPr>
          <a:xfrm>
            <a:off x="76200" y="152400"/>
            <a:ext cx="8229600" cy="762000"/>
          </a:xfrm>
        </p:spPr>
        <p:txBody>
          <a:bodyPr>
            <a:noAutofit/>
          </a:bodyPr>
          <a:lstStyle/>
          <a:p>
            <a:pPr algn="ctr"/>
            <a:r>
              <a:rPr lang="en-US" sz="4000" i="1" dirty="0" smtClean="0">
                <a:effectLst>
                  <a:outerShdw blurRad="38100" dist="38100" dir="2700000" algn="tl">
                    <a:srgbClr val="000000">
                      <a:alpha val="43137"/>
                    </a:srgbClr>
                  </a:outerShdw>
                </a:effectLst>
                <a:latin typeface="Algerian" pitchFamily="82" charset="0"/>
              </a:rPr>
              <a:t/>
            </a:r>
            <a:br>
              <a:rPr lang="en-US" sz="4000" i="1" dirty="0" smtClean="0">
                <a:effectLst>
                  <a:outerShdw blurRad="38100" dist="38100" dir="2700000" algn="tl">
                    <a:srgbClr val="000000">
                      <a:alpha val="43137"/>
                    </a:srgbClr>
                  </a:outerShdw>
                </a:effectLst>
                <a:latin typeface="Algerian" pitchFamily="82" charset="0"/>
              </a:rPr>
            </a:br>
            <a:r>
              <a:rPr lang="en-US" sz="4000" i="1" dirty="0" smtClean="0">
                <a:effectLst>
                  <a:outerShdw blurRad="38100" dist="38100" dir="2700000" algn="tl">
                    <a:srgbClr val="000000">
                      <a:alpha val="43137"/>
                    </a:srgbClr>
                  </a:outerShdw>
                </a:effectLst>
                <a:latin typeface="Algerian" pitchFamily="82" charset="0"/>
              </a:rPr>
              <a:t>T</a:t>
            </a:r>
            <a:r>
              <a:rPr lang="en-US" sz="4000" i="1" u="sng" dirty="0" smtClean="0">
                <a:effectLst>
                  <a:outerShdw blurRad="38100" dist="38100" dir="2700000" algn="tl">
                    <a:srgbClr val="000000">
                      <a:alpha val="43137"/>
                    </a:srgbClr>
                  </a:outerShdw>
                </a:effectLst>
                <a:latin typeface="Algerian" pitchFamily="82" charset="0"/>
              </a:rPr>
              <a:t>ECHNICAL SKILLS</a:t>
            </a:r>
            <a:endParaRPr lang="en-US" sz="40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254796569"/>
      </p:ext>
    </p:extLst>
  </p:cSld>
  <p:clrMapOvr>
    <a:masterClrMapping/>
  </p:clrMapOvr>
  <p:transition spd="slow" advClick="0" advTm="1339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Mostly need based</a:t>
            </a:r>
          </a:p>
          <a:p>
            <a:r>
              <a:rPr lang="en-US" dirty="0" smtClean="0"/>
              <a:t>Grants, Loans, Work-study, and Scholarships available</a:t>
            </a:r>
          </a:p>
          <a:p>
            <a:r>
              <a:rPr lang="en-US" dirty="0" smtClean="0"/>
              <a:t>Must be enrolled at least half-time (6 credits) per semester</a:t>
            </a:r>
          </a:p>
          <a:p>
            <a:r>
              <a:rPr lang="en-US" dirty="0" smtClean="0"/>
              <a:t>Books and Uniforms are </a:t>
            </a:r>
            <a:r>
              <a:rPr lang="en-US" b="1" u="sng" dirty="0" smtClean="0"/>
              <a:t>NOT</a:t>
            </a:r>
            <a:r>
              <a:rPr lang="en-US" dirty="0" smtClean="0"/>
              <a:t> covered.</a:t>
            </a:r>
          </a:p>
          <a:p>
            <a:pPr algn="ctr">
              <a:buNone/>
            </a:pPr>
            <a:endParaRPr lang="en-US" dirty="0"/>
          </a:p>
          <a:p>
            <a:pPr algn="ctr">
              <a:buNone/>
            </a:pPr>
            <a:r>
              <a:rPr lang="en-US" dirty="0" smtClean="0"/>
              <a:t>For more information, please contact the Financial Aid Office at 603-230-4013</a:t>
            </a:r>
            <a:endParaRPr lang="en-US" dirty="0"/>
          </a:p>
        </p:txBody>
      </p:sp>
      <p:sp>
        <p:nvSpPr>
          <p:cNvPr id="2" name="Title 1"/>
          <p:cNvSpPr>
            <a:spLocks noGrp="1"/>
          </p:cNvSpPr>
          <p:nvPr>
            <p:ph type="title"/>
          </p:nvPr>
        </p:nvSpPr>
        <p:spPr>
          <a:xfrm>
            <a:off x="457200" y="35668"/>
            <a:ext cx="7239000" cy="1143000"/>
          </a:xfrm>
        </p:spPr>
        <p:txBody>
          <a:bodyPr>
            <a:normAutofit/>
          </a:bodyPr>
          <a:lstStyle/>
          <a:p>
            <a:pPr algn="ctr"/>
            <a:r>
              <a:rPr lang="en-US" sz="4400" i="1" u="sng" dirty="0" smtClean="0">
                <a:effectLst>
                  <a:outerShdw blurRad="38100" dist="38100" dir="2700000" algn="tl">
                    <a:srgbClr val="000000">
                      <a:alpha val="43137"/>
                    </a:srgbClr>
                  </a:outerShdw>
                </a:effectLst>
                <a:latin typeface="Algerian" pitchFamily="82" charset="0"/>
              </a:rPr>
              <a:t>FINANCIAL AID</a:t>
            </a:r>
            <a:endParaRPr lang="en-US" sz="4400" i="1" u="sng" dirty="0">
              <a:effectLst>
                <a:outerShdw blurRad="38100" dist="38100" dir="2700000" algn="tl">
                  <a:srgbClr val="000000">
                    <a:alpha val="43137"/>
                  </a:srgbClr>
                </a:outerShdw>
              </a:effectLst>
              <a:latin typeface="Algerian" pitchFamily="82" charset="0"/>
            </a:endParaRPr>
          </a:p>
        </p:txBody>
      </p:sp>
      <p:sp>
        <p:nvSpPr>
          <p:cNvPr id="4" name="Right Brace 3"/>
          <p:cNvSpPr/>
          <p:nvPr/>
        </p:nvSpPr>
        <p:spPr>
          <a:xfrm>
            <a:off x="-152400" y="25146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slow" advClick="0" advTm="1148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students enrolled will be charged a $350/per semester clinical surcharge</a:t>
            </a:r>
          </a:p>
          <a:p>
            <a:pPr marL="0" indent="0">
              <a:buNone/>
            </a:pPr>
            <a:endParaRPr lang="en-US" dirty="0" smtClean="0"/>
          </a:p>
          <a:p>
            <a:r>
              <a:rPr lang="en-US" dirty="0" smtClean="0"/>
              <a:t>For the total cost of Tuition and Fees please refer to the Bursar’s website at:</a:t>
            </a:r>
          </a:p>
          <a:p>
            <a:pPr marL="109728" indent="0">
              <a:buNone/>
            </a:pPr>
            <a:endParaRPr lang="en-US" dirty="0"/>
          </a:p>
          <a:p>
            <a:pPr marL="109728" indent="0">
              <a:buNone/>
            </a:pPr>
            <a:r>
              <a:rPr lang="en-US" dirty="0">
                <a:hlinkClick r:id="rId2"/>
              </a:rPr>
              <a:t>http://</a:t>
            </a:r>
            <a:r>
              <a:rPr lang="en-US" dirty="0" smtClean="0">
                <a:hlinkClick r:id="rId2"/>
              </a:rPr>
              <a:t>www.nhti.edu/bursar/tuitionfees.html</a:t>
            </a:r>
            <a:endParaRPr lang="en-US" dirty="0" smtClean="0"/>
          </a:p>
          <a:p>
            <a:pPr marL="109728" indent="0">
              <a:buNone/>
            </a:pPr>
            <a:endParaRPr lang="en-US" dirty="0"/>
          </a:p>
          <a:p>
            <a:pPr marL="109728" indent="0">
              <a:buNone/>
            </a:pPr>
            <a:endParaRPr lang="en-US" dirty="0" smtClean="0"/>
          </a:p>
          <a:p>
            <a:pPr marL="109728" indent="0">
              <a:buNone/>
            </a:pPr>
            <a:endParaRPr lang="en-US" dirty="0" smtClean="0"/>
          </a:p>
          <a:p>
            <a:pPr marL="109728" indent="0">
              <a:buNone/>
            </a:pPr>
            <a:endParaRPr lang="en-US" dirty="0"/>
          </a:p>
        </p:txBody>
      </p:sp>
      <p:sp>
        <p:nvSpPr>
          <p:cNvPr id="2" name="Title 1"/>
          <p:cNvSpPr>
            <a:spLocks noGrp="1"/>
          </p:cNvSpPr>
          <p:nvPr>
            <p:ph type="title"/>
          </p:nvPr>
        </p:nvSpPr>
        <p:spPr>
          <a:xfrm>
            <a:off x="990600" y="152400"/>
            <a:ext cx="7239000" cy="1143000"/>
          </a:xfrm>
        </p:spPr>
        <p:txBody>
          <a:bodyPr>
            <a:normAutofit/>
          </a:bodyPr>
          <a:lstStyle/>
          <a:p>
            <a:pPr algn="ctr"/>
            <a:r>
              <a:rPr lang="en-US" sz="5400" i="1" u="sng" dirty="0" smtClean="0">
                <a:effectLst>
                  <a:outerShdw blurRad="38100" dist="38100" dir="2700000" algn="tl">
                    <a:srgbClr val="000000">
                      <a:alpha val="43137"/>
                    </a:srgbClr>
                  </a:outerShdw>
                </a:effectLst>
                <a:latin typeface="Algerian" pitchFamily="82" charset="0"/>
              </a:rPr>
              <a:t>Tuition and Fees</a:t>
            </a:r>
            <a:endParaRPr lang="en-US" sz="5400" i="1" u="sng" dirty="0">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335795142"/>
      </p:ext>
    </p:extLst>
  </p:cSld>
  <p:clrMapOvr>
    <a:masterClrMapping/>
  </p:clrMapOvr>
  <p:transition spd="slow" advClick="0" advTm="10359"/>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1269</TotalTime>
  <Words>1492</Words>
  <Application>Microsoft Office PowerPoint</Application>
  <PresentationFormat>On-screen Show (4:3)</PresentationFormat>
  <Paragraphs>321</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Algerian</vt:lpstr>
      <vt:lpstr>Arial</vt:lpstr>
      <vt:lpstr>Baskerville Old Face</vt:lpstr>
      <vt:lpstr>Lucida Sans Unicode</vt:lpstr>
      <vt:lpstr>Verdana</vt:lpstr>
      <vt:lpstr>Wingdings</vt:lpstr>
      <vt:lpstr>Wingdings 2</vt:lpstr>
      <vt:lpstr>Wingdings 3</vt:lpstr>
      <vt:lpstr>Concourse</vt:lpstr>
      <vt:lpstr>                           </vt:lpstr>
      <vt:lpstr>   So, you think you want to be a RADIATION THERAPIST?</vt:lpstr>
      <vt:lpstr>PowerPoint Presentation</vt:lpstr>
      <vt:lpstr>OVERVIEW</vt:lpstr>
      <vt:lpstr>MEET THE FACULTY </vt:lpstr>
      <vt:lpstr>RADIATION THERAPY Program</vt:lpstr>
      <vt:lpstr> TECHNICAL SKILLS</vt:lpstr>
      <vt:lpstr>FINANCIAL AID</vt:lpstr>
      <vt:lpstr>Tuition and Fees</vt:lpstr>
      <vt:lpstr>UNIFORM COSTS</vt:lpstr>
      <vt:lpstr>      TEXTBOOK COSTS</vt:lpstr>
      <vt:lpstr>TRANSFER CREDITS </vt:lpstr>
      <vt:lpstr>PRE-REQUISITES AND CO-REQUISITES </vt:lpstr>
      <vt:lpstr>ACADEMIC DAYS -Associates (lecture &amp;  lab days)</vt:lpstr>
      <vt:lpstr>ACADEMIC DAYS -Certificate (lecture &amp;  lab days)</vt:lpstr>
      <vt:lpstr>CLASS ROOM SCHEDULES</vt:lpstr>
      <vt:lpstr>CLINICAL DAYS  - Associates</vt:lpstr>
      <vt:lpstr>CLINICAL DAYS  - CERTIFICATE</vt:lpstr>
      <vt:lpstr>CLINICAL ASSIGNMENTS</vt:lpstr>
      <vt:lpstr>NEEDED FOR CLINIC</vt:lpstr>
      <vt:lpstr>NEEDED FOR CLINIC</vt:lpstr>
      <vt:lpstr>HEALTH REQUIREMENT CHECKLIST </vt:lpstr>
      <vt:lpstr>ETHICS &amp; STANDARDS</vt:lpstr>
      <vt:lpstr>ETHICS &amp; STANDARDS-Cont’d</vt:lpstr>
      <vt:lpstr>ETHICS &amp; STANDARDS-Cont’d</vt:lpstr>
      <vt:lpstr>ETHICS &amp; STANDARDS-Cont’d</vt:lpstr>
      <vt:lpstr>Background Checks</vt:lpstr>
      <vt:lpstr>INTERVIEW</vt:lpstr>
      <vt:lpstr>WHAT HAPPENS NOW?</vt:lpstr>
      <vt:lpstr>Opportunities in radiation therapy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NHTI-Concord Community College’s  Radiologic Technology Interviews</dc:title>
  <dc:creator>Susan A Krenzien</dc:creator>
  <cp:lastModifiedBy>Amy Vonkadich</cp:lastModifiedBy>
  <cp:revision>146</cp:revision>
  <dcterms:created xsi:type="dcterms:W3CDTF">2010-02-01T20:23:02Z</dcterms:created>
  <dcterms:modified xsi:type="dcterms:W3CDTF">2018-04-18T13:40:26Z</dcterms:modified>
</cp:coreProperties>
</file>